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0" r:id="rId1"/>
  </p:sldMasterIdLst>
  <p:notesMasterIdLst>
    <p:notesMasterId r:id="rId83"/>
  </p:notesMasterIdLst>
  <p:sldIdLst>
    <p:sldId id="256" r:id="rId2"/>
    <p:sldId id="257" r:id="rId3"/>
    <p:sldId id="259" r:id="rId4"/>
    <p:sldId id="535" r:id="rId5"/>
    <p:sldId id="536" r:id="rId6"/>
    <p:sldId id="537" r:id="rId7"/>
    <p:sldId id="413" r:id="rId8"/>
    <p:sldId id="538" r:id="rId9"/>
    <p:sldId id="539" r:id="rId10"/>
    <p:sldId id="540" r:id="rId11"/>
    <p:sldId id="541" r:id="rId12"/>
    <p:sldId id="542" r:id="rId13"/>
    <p:sldId id="543" r:id="rId14"/>
    <p:sldId id="544" r:id="rId15"/>
    <p:sldId id="545" r:id="rId16"/>
    <p:sldId id="546" r:id="rId17"/>
    <p:sldId id="547" r:id="rId18"/>
    <p:sldId id="548" r:id="rId19"/>
    <p:sldId id="549" r:id="rId20"/>
    <p:sldId id="550" r:id="rId21"/>
    <p:sldId id="551" r:id="rId22"/>
    <p:sldId id="552" r:id="rId23"/>
    <p:sldId id="553" r:id="rId24"/>
    <p:sldId id="554" r:id="rId25"/>
    <p:sldId id="555" r:id="rId26"/>
    <p:sldId id="556" r:id="rId27"/>
    <p:sldId id="557" r:id="rId28"/>
    <p:sldId id="558" r:id="rId29"/>
    <p:sldId id="559" r:id="rId30"/>
    <p:sldId id="560" r:id="rId31"/>
    <p:sldId id="561" r:id="rId32"/>
    <p:sldId id="562" r:id="rId33"/>
    <p:sldId id="563" r:id="rId34"/>
    <p:sldId id="564" r:id="rId35"/>
    <p:sldId id="565" r:id="rId36"/>
    <p:sldId id="566" r:id="rId37"/>
    <p:sldId id="567" r:id="rId38"/>
    <p:sldId id="568" r:id="rId39"/>
    <p:sldId id="569" r:id="rId40"/>
    <p:sldId id="570" r:id="rId41"/>
    <p:sldId id="571" r:id="rId42"/>
    <p:sldId id="572" r:id="rId43"/>
    <p:sldId id="573" r:id="rId44"/>
    <p:sldId id="574" r:id="rId45"/>
    <p:sldId id="575" r:id="rId46"/>
    <p:sldId id="576" r:id="rId47"/>
    <p:sldId id="577" r:id="rId48"/>
    <p:sldId id="578" r:id="rId49"/>
    <p:sldId id="579" r:id="rId50"/>
    <p:sldId id="580" r:id="rId51"/>
    <p:sldId id="581" r:id="rId52"/>
    <p:sldId id="582" r:id="rId53"/>
    <p:sldId id="583" r:id="rId54"/>
    <p:sldId id="584" r:id="rId55"/>
    <p:sldId id="585" r:id="rId56"/>
    <p:sldId id="586" r:id="rId57"/>
    <p:sldId id="587" r:id="rId58"/>
    <p:sldId id="588" r:id="rId59"/>
    <p:sldId id="589" r:id="rId60"/>
    <p:sldId id="590" r:id="rId61"/>
    <p:sldId id="591" r:id="rId62"/>
    <p:sldId id="592" r:id="rId63"/>
    <p:sldId id="593" r:id="rId64"/>
    <p:sldId id="594" r:id="rId65"/>
    <p:sldId id="595" r:id="rId66"/>
    <p:sldId id="596" r:id="rId67"/>
    <p:sldId id="597" r:id="rId68"/>
    <p:sldId id="598" r:id="rId69"/>
    <p:sldId id="599" r:id="rId70"/>
    <p:sldId id="600" r:id="rId71"/>
    <p:sldId id="601" r:id="rId72"/>
    <p:sldId id="602" r:id="rId73"/>
    <p:sldId id="603" r:id="rId74"/>
    <p:sldId id="604" r:id="rId75"/>
    <p:sldId id="605" r:id="rId76"/>
    <p:sldId id="606" r:id="rId77"/>
    <p:sldId id="607" r:id="rId78"/>
    <p:sldId id="608" r:id="rId79"/>
    <p:sldId id="609" r:id="rId80"/>
    <p:sldId id="610" r:id="rId81"/>
    <p:sldId id="457" r:id="rId82"/>
  </p:sldIdLst>
  <p:sldSz cx="9144000" cy="6858000" type="screen4x3"/>
  <p:notesSz cx="6858000" cy="9144000"/>
  <p:defaultTex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CC"/>
    <a:srgbClr val="0000FF"/>
    <a:srgbClr val="DECD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338" autoAdjust="0"/>
    <p:restoredTop sz="90603" autoAdjust="0"/>
  </p:normalViewPr>
  <p:slideViewPr>
    <p:cSldViewPr>
      <p:cViewPr>
        <p:scale>
          <a:sx n="70" d="100"/>
          <a:sy n="70" d="100"/>
        </p:scale>
        <p:origin x="-1476" y="24"/>
      </p:cViewPr>
      <p:guideLst>
        <p:guide orient="horz" pos="1008"/>
        <p:guide pos="288"/>
        <p:guide pos="5424"/>
        <p:guide pos="3002"/>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280ED1C-4248-4D12-A428-232B8B03309D}" type="datetimeFigureOut">
              <a:rPr lang="en-US"/>
              <a:pPr>
                <a:defRPr/>
              </a:pPr>
              <a:t>8/9/2011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428BCDC7-795C-45EE-A9AA-E637D7416180}" type="slidenum">
              <a:rPr lang="en-US"/>
              <a:pPr>
                <a:defRPr/>
              </a:pPr>
              <a:t>‹#›</a:t>
            </a:fld>
            <a:endParaRPr lang="en-US"/>
          </a:p>
        </p:txBody>
      </p:sp>
    </p:spTree>
    <p:extLst>
      <p:ext uri="{BB962C8B-B14F-4D97-AF65-F5344CB8AC3E}">
        <p14:creationId xmlns:p14="http://schemas.microsoft.com/office/powerpoint/2010/main" val="15946743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2DBF21D6-1232-4A45-9874-F1E25BDAB220}" type="slidenum">
              <a:rPr lang="en-US" smtClean="0"/>
              <a:pPr eaLnBrk="1" hangingPunct="1"/>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Another Way: </a:t>
            </a:r>
            <a:r>
              <a:rPr lang="en-US" sz="1200" kern="1200" dirty="0" smtClean="0">
                <a:solidFill>
                  <a:schemeClr val="tx1"/>
                </a:solidFill>
                <a:effectLst/>
                <a:latin typeface="+mn-lt"/>
                <a:ea typeface="+mn-ea"/>
                <a:cs typeface="+mn-cs"/>
              </a:rPr>
              <a:t>You can also click to place the insertion point on the hanging indent marker on the ruler (see the figure above), then drag the marker to set the hanging indent.</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10</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Another Way: </a:t>
            </a:r>
            <a:r>
              <a:rPr lang="en-US" sz="1200" kern="1200" dirty="0" smtClean="0">
                <a:solidFill>
                  <a:schemeClr val="tx1"/>
                </a:solidFill>
                <a:effectLst/>
                <a:latin typeface="+mn-lt"/>
                <a:ea typeface="+mn-ea"/>
                <a:cs typeface="+mn-cs"/>
              </a:rPr>
              <a:t>To indent the ﬁrst line of a paragraph, click in front of the line and press Tab. To indent an entire paragraph, select the whole paragraph and press Tab.</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11</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12</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Another Way: </a:t>
            </a:r>
            <a:r>
              <a:rPr lang="en-US" sz="1200" kern="1200" dirty="0" smtClean="0">
                <a:solidFill>
                  <a:schemeClr val="tx1"/>
                </a:solidFill>
                <a:effectLst/>
                <a:latin typeface="+mn-lt"/>
                <a:ea typeface="+mn-ea"/>
                <a:cs typeface="+mn-cs"/>
              </a:rPr>
              <a:t>To access the Paragraph dialog box using the shortcut method, place the insertion point in the paragraph, then right-click and select Paragraph from the menu that appears.</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13</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18</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19</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20</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21</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23</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24</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26</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Another Way: </a:t>
            </a:r>
            <a:r>
              <a:rPr lang="en-US" sz="1200" kern="1200" dirty="0" smtClean="0">
                <a:solidFill>
                  <a:schemeClr val="tx1"/>
                </a:solidFill>
                <a:effectLst/>
                <a:latin typeface="+mn-lt"/>
                <a:ea typeface="+mn-ea"/>
                <a:cs typeface="+mn-cs"/>
              </a:rPr>
              <a:t>The Borders and Shading dialog box can be accessed by clicking the drop-down arrow next to the Border button, then clicking Borders and Shading.</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27</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You can also clear formatting in the Styles group by clicking the More button. For more information, see Lesson 3.</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29</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32</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33</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34</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36</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37</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38</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39</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40</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 change a bulleted list to a numbered list (or vice versa), select the list and then click either the Bullets button or the Numbering button. If you wish to remove one of the bullets from the Library, complete this process in the Bullet Library section of the Bullet drop-down menu by selecting the bullet and right-clicking to remove it. </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41</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42</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43</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44</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45</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46</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47</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48</a:t>
            </a:fld>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49</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5</a:t>
            </a:fld>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You will learn more about working with lists and multilevel lists in Lesson 12.</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50</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51</a:t>
            </a:fld>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52</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53</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NOTE:</a:t>
            </a:r>
            <a:r>
              <a:rPr lang="en-US" b="1" baseline="0" dirty="0" smtClean="0"/>
              <a:t> </a:t>
            </a:r>
            <a:r>
              <a:rPr lang="en-US" sz="1200" kern="1200" dirty="0" smtClean="0">
                <a:solidFill>
                  <a:schemeClr val="tx1"/>
                </a:solidFill>
                <a:effectLst/>
                <a:latin typeface="+mn-lt"/>
                <a:ea typeface="+mn-ea"/>
                <a:cs typeface="+mn-cs"/>
              </a:rPr>
              <a:t>To change the formatting of list numbers, click any number to select the entire list. If you select the text as well, the formatting of both the text and the numbering will change.</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54</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NOTE: </a:t>
            </a:r>
            <a:r>
              <a:rPr lang="en-US" sz="1200" kern="1200" dirty="0" smtClean="0">
                <a:solidFill>
                  <a:schemeClr val="tx1"/>
                </a:solidFill>
                <a:effectLst/>
                <a:latin typeface="+mn-lt"/>
                <a:ea typeface="+mn-ea"/>
                <a:cs typeface="+mn-cs"/>
              </a:rPr>
              <a:t>The same process used in Backstage for turning automatic bulleting on and off in Word’s AutoFormat feature is applied the same way for the Automatic Numbering List.</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55</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Bulleted lists, numbered lists, and multilevel lists are used in documents to provide small, quick, user-friendly pieces of information. In comparison, outline-style lists are typically used to create items such as meeting agendas and legal documents.</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56</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57</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58</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You can sort a single-level list in much the same way that you sort a column in a table.</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59</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6</a:t>
            </a:fld>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60</a:t>
            </a:fld>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61</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62</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63</a:t>
            </a:fld>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64</a:t>
            </a:fld>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65</a:t>
            </a:fld>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66</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Troubleshooting:</a:t>
            </a:r>
            <a:r>
              <a:rPr lang="en-US" b="1" baseline="0" dirty="0" smtClean="0"/>
              <a:t> </a:t>
            </a:r>
            <a:r>
              <a:rPr lang="en-US" sz="1200" kern="1200" dirty="0" smtClean="0">
                <a:solidFill>
                  <a:schemeClr val="tx1"/>
                </a:solidFill>
                <a:effectLst/>
                <a:latin typeface="+mn-lt"/>
                <a:ea typeface="+mn-ea"/>
                <a:cs typeface="+mn-cs"/>
              </a:rPr>
              <a:t>If the horizontal ruler is not visible, click the View Ruler button at the top of the vertical scroll bar.</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67</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68</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69</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7</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70</a:t>
            </a:fld>
            <a:endParaRPr lang="en-U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71</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72</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Another Way: </a:t>
            </a:r>
            <a:r>
              <a:rPr lang="en-US" sz="1200" kern="1200" dirty="0" smtClean="0">
                <a:solidFill>
                  <a:schemeClr val="tx1"/>
                </a:solidFill>
                <a:effectLst/>
                <a:latin typeface="+mn-lt"/>
                <a:ea typeface="+mn-ea"/>
                <a:cs typeface="+mn-cs"/>
              </a:rPr>
              <a:t>To open the Tabs dialog box, double-click any tab stop on the ruler.</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73</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Tabs can be placed in a new position on the ruler by dragging with the mouse pointer.</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74</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75</a:t>
            </a:fld>
            <a:endParaRPr 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76</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77</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r" eaLnBrk="0" fontAlgn="base" hangingPunct="0">
              <a:spcBef>
                <a:spcPct val="0"/>
              </a:spcBef>
              <a:spcAft>
                <a:spcPct val="0"/>
              </a:spcAft>
              <a:defRPr>
                <a:solidFill>
                  <a:schemeClr val="tx1"/>
                </a:solidFill>
                <a:latin typeface="Arial" charset="0"/>
              </a:defRPr>
            </a:lvl6pPr>
            <a:lvl7pPr marL="2971800" indent="-228600" algn="r" eaLnBrk="0" fontAlgn="base" hangingPunct="0">
              <a:spcBef>
                <a:spcPct val="0"/>
              </a:spcBef>
              <a:spcAft>
                <a:spcPct val="0"/>
              </a:spcAft>
              <a:defRPr>
                <a:solidFill>
                  <a:schemeClr val="tx1"/>
                </a:solidFill>
                <a:latin typeface="Arial" charset="0"/>
              </a:defRPr>
            </a:lvl7pPr>
            <a:lvl8pPr marL="3429000" indent="-228600" algn="r" eaLnBrk="0" fontAlgn="base" hangingPunct="0">
              <a:spcBef>
                <a:spcPct val="0"/>
              </a:spcBef>
              <a:spcAft>
                <a:spcPct val="0"/>
              </a:spcAft>
              <a:defRPr>
                <a:solidFill>
                  <a:schemeClr val="tx1"/>
                </a:solidFill>
                <a:latin typeface="Arial" charset="0"/>
              </a:defRPr>
            </a:lvl8pPr>
            <a:lvl9pPr marL="3886200" indent="-228600" algn="r" eaLnBrk="0" fontAlgn="base" hangingPunct="0">
              <a:spcBef>
                <a:spcPct val="0"/>
              </a:spcBef>
              <a:spcAft>
                <a:spcPct val="0"/>
              </a:spcAft>
              <a:defRPr>
                <a:solidFill>
                  <a:schemeClr val="tx1"/>
                </a:solidFill>
                <a:latin typeface="Arial" charset="0"/>
              </a:defRPr>
            </a:lvl9pPr>
          </a:lstStyle>
          <a:p>
            <a:pPr eaLnBrk="1" hangingPunct="1"/>
            <a:fld id="{6FE97E2D-18AE-4910-B36E-63455E68A661}" type="slidenum">
              <a:rPr lang="en-US" smtClean="0"/>
              <a:pPr eaLnBrk="1" hangingPunct="1"/>
              <a:t>78</a:t>
            </a:fld>
            <a:endParaRPr 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Another</a:t>
            </a:r>
            <a:r>
              <a:rPr lang="en-US" b="1" baseline="0" dirty="0" smtClean="0"/>
              <a:t> Way: </a:t>
            </a:r>
            <a:r>
              <a:rPr lang="en-US" sz="1200" kern="1200" dirty="0" smtClean="0">
                <a:solidFill>
                  <a:schemeClr val="tx1"/>
                </a:solidFill>
                <a:effectLst/>
                <a:latin typeface="+mn-lt"/>
                <a:ea typeface="+mn-ea"/>
                <a:cs typeface="+mn-cs"/>
              </a:rPr>
              <a:t>Press the </a:t>
            </a:r>
            <a:r>
              <a:rPr lang="en-US" sz="1200" kern="1200" dirty="0" err="1" smtClean="0">
                <a:solidFill>
                  <a:schemeClr val="tx1"/>
                </a:solidFill>
                <a:effectLst/>
                <a:latin typeface="+mn-lt"/>
                <a:ea typeface="+mn-ea"/>
                <a:cs typeface="+mn-cs"/>
              </a:rPr>
              <a:t>Ctrl+N</a:t>
            </a:r>
            <a:r>
              <a:rPr lang="en-US" sz="1200" kern="1200" dirty="0" smtClean="0">
                <a:solidFill>
                  <a:schemeClr val="tx1"/>
                </a:solidFill>
                <a:effectLst/>
                <a:latin typeface="+mn-lt"/>
                <a:ea typeface="+mn-ea"/>
                <a:cs typeface="+mn-cs"/>
              </a:rPr>
              <a:t> to use the shortcut key to open a new, blank document.</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79</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8</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80</a:t>
            </a:fld>
            <a:endParaRPr lang="en-US"/>
          </a:p>
        </p:txBody>
      </p:sp>
    </p:spTree>
    <p:extLst>
      <p:ext uri="{BB962C8B-B14F-4D97-AF65-F5344CB8AC3E}">
        <p14:creationId xmlns:p14="http://schemas.microsoft.com/office/powerpoint/2010/main" val="162601551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Another Way: </a:t>
            </a:r>
            <a:r>
              <a:rPr lang="en-US" sz="1200" kern="1200" dirty="0" smtClean="0">
                <a:solidFill>
                  <a:schemeClr val="tx1"/>
                </a:solidFill>
                <a:effectLst/>
                <a:latin typeface="+mn-lt"/>
                <a:ea typeface="+mn-ea"/>
                <a:cs typeface="+mn-cs"/>
              </a:rPr>
              <a:t>You can also click to place the insertion point before the ﬁrst line in the paragraph, then drag the first-line indent marker on the ruler (see the figure above) to the place where you want the text to be indented. The insertion point can also be placed anywhere within the paragraph to set the indent.</a:t>
            </a:r>
            <a:endParaRPr lang="en-US" b="1" dirty="0"/>
          </a:p>
        </p:txBody>
      </p:sp>
      <p:sp>
        <p:nvSpPr>
          <p:cNvPr id="4" name="Slide Number Placeholder 3"/>
          <p:cNvSpPr>
            <a:spLocks noGrp="1"/>
          </p:cNvSpPr>
          <p:nvPr>
            <p:ph type="sldNum" sz="quarter" idx="10"/>
          </p:nvPr>
        </p:nvSpPr>
        <p:spPr/>
        <p:txBody>
          <a:bodyPr/>
          <a:lstStyle/>
          <a:p>
            <a:pPr>
              <a:defRPr/>
            </a:pPr>
            <a:fld id="{428BCDC7-795C-45EE-A9AA-E637D7416180}" type="slidenum">
              <a:rPr lang="en-US" smtClean="0"/>
              <a:pPr>
                <a:defRPr/>
              </a:pPr>
              <a:t>9</a:t>
            </a:fld>
            <a:endParaRPr lang="en-US"/>
          </a:p>
        </p:txBody>
      </p:sp>
    </p:spTree>
    <p:extLst>
      <p:ext uri="{BB962C8B-B14F-4D97-AF65-F5344CB8AC3E}">
        <p14:creationId xmlns:p14="http://schemas.microsoft.com/office/powerpoint/2010/main" val="1626015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DFA799A-B725-4221-990B-632516315D87}" type="datetimeFigureOut">
              <a:rPr lang="en-US"/>
              <a:pPr>
                <a:defRPr/>
              </a:pPr>
              <a:t>8/9/2011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40459FF-3F71-4B7E-B046-907AA8018BDF}" type="slidenum">
              <a:rPr lang="en-US"/>
              <a:pPr>
                <a:defRPr/>
              </a:pPr>
              <a:t>‹#›</a:t>
            </a:fld>
            <a:endParaRPr lang="en-US"/>
          </a:p>
        </p:txBody>
      </p:sp>
    </p:spTree>
    <p:extLst>
      <p:ext uri="{BB962C8B-B14F-4D97-AF65-F5344CB8AC3E}">
        <p14:creationId xmlns:p14="http://schemas.microsoft.com/office/powerpoint/2010/main" val="2293582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7AF6941-1278-41CB-B8AB-CCC0291E6487}" type="datetimeFigureOut">
              <a:rPr lang="en-US"/>
              <a:pPr>
                <a:defRPr/>
              </a:pPr>
              <a:t>8/9/2011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6C2D24E-22F0-472D-A177-7290747F42E4}" type="slidenum">
              <a:rPr lang="en-US"/>
              <a:pPr>
                <a:defRPr/>
              </a:pPr>
              <a:t>‹#›</a:t>
            </a:fld>
            <a:endParaRPr lang="en-US"/>
          </a:p>
        </p:txBody>
      </p:sp>
    </p:spTree>
    <p:extLst>
      <p:ext uri="{BB962C8B-B14F-4D97-AF65-F5344CB8AC3E}">
        <p14:creationId xmlns:p14="http://schemas.microsoft.com/office/powerpoint/2010/main" val="271021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F52AE2A-2E00-452E-A053-BE63EB5B4F82}" type="datetimeFigureOut">
              <a:rPr lang="en-US"/>
              <a:pPr>
                <a:defRPr/>
              </a:pPr>
              <a:t>8/9/2011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152DE83-7917-4EFF-B203-C419F0B2909C}" type="slidenum">
              <a:rPr lang="en-US"/>
              <a:pPr>
                <a:defRPr/>
              </a:pPr>
              <a:t>‹#›</a:t>
            </a:fld>
            <a:endParaRPr lang="en-US"/>
          </a:p>
        </p:txBody>
      </p:sp>
    </p:spTree>
    <p:extLst>
      <p:ext uri="{BB962C8B-B14F-4D97-AF65-F5344CB8AC3E}">
        <p14:creationId xmlns:p14="http://schemas.microsoft.com/office/powerpoint/2010/main" val="26410109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5029200"/>
          </a:xfrm>
        </p:spPr>
        <p:txBody>
          <a:bodyPr/>
          <a:lstStyle/>
          <a:p>
            <a:pPr lvl="0"/>
            <a:r>
              <a:rPr lang="en-US" noProof="0" smtClean="0"/>
              <a:t>Click icon to add table</a:t>
            </a:r>
          </a:p>
        </p:txBody>
      </p:sp>
      <p:sp>
        <p:nvSpPr>
          <p:cNvPr id="4" name="Rectangle 4"/>
          <p:cNvSpPr>
            <a:spLocks noGrp="1" noChangeArrowheads="1"/>
          </p:cNvSpPr>
          <p:nvPr>
            <p:ph type="dt" sz="half" idx="10"/>
          </p:nvPr>
        </p:nvSpPr>
        <p:spPr>
          <a:ln/>
        </p:spPr>
        <p:txBody>
          <a:bodyPr/>
          <a:lstStyle>
            <a:lvl1pPr>
              <a:defRPr/>
            </a:lvl1pPr>
          </a:lstStyle>
          <a:p>
            <a:pPr>
              <a:defRPr/>
            </a:pPr>
            <a:fld id="{0B0896BD-CA6D-43F9-BBB8-44A21E934B9D}" type="datetimeFigureOut">
              <a:rPr lang="en-US"/>
              <a:pPr>
                <a:defRPr/>
              </a:pPr>
              <a:t>8/9/2011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227066C-25CD-4A3B-B69F-B91E783C25B3}" type="slidenum">
              <a:rPr lang="en-US"/>
              <a:pPr>
                <a:defRPr/>
              </a:pPr>
              <a:t>‹#›</a:t>
            </a:fld>
            <a:endParaRPr lang="en-US"/>
          </a:p>
        </p:txBody>
      </p:sp>
    </p:spTree>
    <p:extLst>
      <p:ext uri="{BB962C8B-B14F-4D97-AF65-F5344CB8AC3E}">
        <p14:creationId xmlns:p14="http://schemas.microsoft.com/office/powerpoint/2010/main" val="1734006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E6255F0-6A78-4CE6-888D-9FE612BDB09D}" type="datetimeFigureOut">
              <a:rPr lang="en-US"/>
              <a:pPr>
                <a:defRPr/>
              </a:pPr>
              <a:t>8/9/2011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453F413-A379-4AA4-A6AE-7C7FDF82C384}" type="slidenum">
              <a:rPr lang="en-US"/>
              <a:pPr>
                <a:defRPr/>
              </a:pPr>
              <a:t>‹#›</a:t>
            </a:fld>
            <a:endParaRPr lang="en-US"/>
          </a:p>
        </p:txBody>
      </p:sp>
    </p:spTree>
    <p:extLst>
      <p:ext uri="{BB962C8B-B14F-4D97-AF65-F5344CB8AC3E}">
        <p14:creationId xmlns:p14="http://schemas.microsoft.com/office/powerpoint/2010/main" val="1432068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D672B51-62A1-47F2-8BD3-985B99507B1A}" type="datetimeFigureOut">
              <a:rPr lang="en-US"/>
              <a:pPr>
                <a:defRPr/>
              </a:pPr>
              <a:t>8/9/2011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DAF097D-FD51-42BB-BF26-7FAFAC6D60B7}" type="slidenum">
              <a:rPr lang="en-US"/>
              <a:pPr>
                <a:defRPr/>
              </a:pPr>
              <a:t>‹#›</a:t>
            </a:fld>
            <a:endParaRPr lang="en-US"/>
          </a:p>
        </p:txBody>
      </p:sp>
    </p:spTree>
    <p:extLst>
      <p:ext uri="{BB962C8B-B14F-4D97-AF65-F5344CB8AC3E}">
        <p14:creationId xmlns:p14="http://schemas.microsoft.com/office/powerpoint/2010/main" val="1576491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D04801C1-4E54-4EB1-8F45-4FC1EA4D7B4C}" type="datetimeFigureOut">
              <a:rPr lang="en-US"/>
              <a:pPr>
                <a:defRPr/>
              </a:pPr>
              <a:t>8/9/2011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B4B5463-1AC5-44D9-A7E0-25B4A933145A}" type="slidenum">
              <a:rPr lang="en-US"/>
              <a:pPr>
                <a:defRPr/>
              </a:pPr>
              <a:t>‹#›</a:t>
            </a:fld>
            <a:endParaRPr lang="en-US"/>
          </a:p>
        </p:txBody>
      </p:sp>
    </p:spTree>
    <p:extLst>
      <p:ext uri="{BB962C8B-B14F-4D97-AF65-F5344CB8AC3E}">
        <p14:creationId xmlns:p14="http://schemas.microsoft.com/office/powerpoint/2010/main" val="391360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C65F256C-26DB-4B6E-8CA1-A57C4ADF0290}" type="datetimeFigureOut">
              <a:rPr lang="en-US"/>
              <a:pPr>
                <a:defRPr/>
              </a:pPr>
              <a:t>8/9/2011</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A6C543E-908C-43D6-A406-AFACB94C8388}" type="slidenum">
              <a:rPr lang="en-US"/>
              <a:pPr>
                <a:defRPr/>
              </a:pPr>
              <a:t>‹#›</a:t>
            </a:fld>
            <a:endParaRPr lang="en-US"/>
          </a:p>
        </p:txBody>
      </p:sp>
    </p:spTree>
    <p:extLst>
      <p:ext uri="{BB962C8B-B14F-4D97-AF65-F5344CB8AC3E}">
        <p14:creationId xmlns:p14="http://schemas.microsoft.com/office/powerpoint/2010/main" val="3279208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B3944CF1-4598-46E3-8AE2-C378EF9DCB3D}" type="datetimeFigureOut">
              <a:rPr lang="en-US"/>
              <a:pPr>
                <a:defRPr/>
              </a:pPr>
              <a:t>8/9/2011</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8BFF6DF-3303-4C48-854A-FA250DD79FB4}" type="slidenum">
              <a:rPr lang="en-US"/>
              <a:pPr>
                <a:defRPr/>
              </a:pPr>
              <a:t>‹#›</a:t>
            </a:fld>
            <a:endParaRPr lang="en-US"/>
          </a:p>
        </p:txBody>
      </p:sp>
    </p:spTree>
    <p:extLst>
      <p:ext uri="{BB962C8B-B14F-4D97-AF65-F5344CB8AC3E}">
        <p14:creationId xmlns:p14="http://schemas.microsoft.com/office/powerpoint/2010/main" val="2342102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2DACD84-BDB5-4545-B156-EED29850E27E}" type="datetimeFigureOut">
              <a:rPr lang="en-US"/>
              <a:pPr>
                <a:defRPr/>
              </a:pPr>
              <a:t>8/9/2011</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1C3ADB1-AE50-4B45-8824-17FB8311405F}" type="slidenum">
              <a:rPr lang="en-US"/>
              <a:pPr>
                <a:defRPr/>
              </a:pPr>
              <a:t>‹#›</a:t>
            </a:fld>
            <a:endParaRPr lang="en-US"/>
          </a:p>
        </p:txBody>
      </p:sp>
    </p:spTree>
    <p:extLst>
      <p:ext uri="{BB962C8B-B14F-4D97-AF65-F5344CB8AC3E}">
        <p14:creationId xmlns:p14="http://schemas.microsoft.com/office/powerpoint/2010/main" val="3088223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98E9268-9AD8-4F20-9585-F5A8CF41DF34}" type="datetimeFigureOut">
              <a:rPr lang="en-US"/>
              <a:pPr>
                <a:defRPr/>
              </a:pPr>
              <a:t>8/9/2011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78FCE9E-789B-4FAD-AE65-1A54666FD9FC}" type="slidenum">
              <a:rPr lang="en-US"/>
              <a:pPr>
                <a:defRPr/>
              </a:pPr>
              <a:t>‹#›</a:t>
            </a:fld>
            <a:endParaRPr lang="en-US"/>
          </a:p>
        </p:txBody>
      </p:sp>
    </p:spTree>
    <p:extLst>
      <p:ext uri="{BB962C8B-B14F-4D97-AF65-F5344CB8AC3E}">
        <p14:creationId xmlns:p14="http://schemas.microsoft.com/office/powerpoint/2010/main" val="3057951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3F8D9F0A-E7C0-4A59-889B-272E4DCC1624}" type="datetimeFigureOut">
              <a:rPr lang="en-US"/>
              <a:pPr>
                <a:defRPr/>
              </a:pPr>
              <a:t>8/9/2011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954E121-91E1-4C60-A5AB-A63ED2F86162}" type="slidenum">
              <a:rPr lang="en-US"/>
              <a:pPr>
                <a:defRPr/>
              </a:pPr>
              <a:t>‹#›</a:t>
            </a:fld>
            <a:endParaRPr lang="en-US"/>
          </a:p>
        </p:txBody>
      </p:sp>
    </p:spTree>
    <p:extLst>
      <p:ext uri="{BB962C8B-B14F-4D97-AF65-F5344CB8AC3E}">
        <p14:creationId xmlns:p14="http://schemas.microsoft.com/office/powerpoint/2010/main" val="3997973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DECDCB"/>
        </a:solidFill>
        <a:effectLst/>
      </p:bgPr>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Rounded Rectangle 8"/>
          <p:cNvSpPr/>
          <p:nvPr/>
        </p:nvSpPr>
        <p:spPr>
          <a:xfrm>
            <a:off x="418596" y="435546"/>
            <a:ext cx="8306809" cy="603387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30" name="Straight Connector 7"/>
          <p:cNvCxnSpPr>
            <a:cxnSpLocks noChangeShapeType="1"/>
          </p:cNvCxnSpPr>
          <p:nvPr/>
        </p:nvCxnSpPr>
        <p:spPr bwMode="auto">
          <a:xfrm>
            <a:off x="533400" y="1447800"/>
            <a:ext cx="8077200" cy="1588"/>
          </a:xfrm>
          <a:prstGeom prst="line">
            <a:avLst/>
          </a:prstGeom>
          <a:noFill/>
          <a:ln w="57150" algn="ctr">
            <a:solidFill>
              <a:srgbClr val="000080"/>
            </a:solidFill>
            <a:round/>
            <a:headEnd/>
            <a:tailEnd/>
          </a:ln>
          <a:extLst>
            <a:ext uri="{909E8E84-426E-40DD-AFC4-6F175D3DCCD1}">
              <a14:hiddenFill xmlns:a14="http://schemas.microsoft.com/office/drawing/2010/main">
                <a:noFill/>
              </a14:hiddenFill>
            </a:ext>
          </a:extLst>
        </p:spPr>
      </p:cxnSp>
      <p:sp>
        <p:nvSpPr>
          <p:cNvPr id="149506" name="Rectangle 2"/>
          <p:cNvSpPr>
            <a:spLocks noGrp="1" noChangeArrowheads="1"/>
          </p:cNvSpPr>
          <p:nvPr>
            <p:ph type="title"/>
          </p:nvPr>
        </p:nvSpPr>
        <p:spPr bwMode="auto">
          <a:xfrm>
            <a:off x="457200" y="457200"/>
            <a:ext cx="8229600" cy="914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2" name="Rectangle 3"/>
          <p:cNvSpPr>
            <a:spLocks noGrp="1" noChangeArrowheads="1"/>
          </p:cNvSpPr>
          <p:nvPr>
            <p:ph type="body" idx="1"/>
          </p:nvPr>
        </p:nvSpPr>
        <p:spPr bwMode="auto">
          <a:xfrm>
            <a:off x="457200" y="1447800"/>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49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lvl1pPr>
          </a:lstStyle>
          <a:p>
            <a:pPr>
              <a:defRPr/>
            </a:pPr>
            <a:fld id="{EFD6DACF-D783-44D8-A281-0E5E547D7289}" type="datetimeFigureOut">
              <a:rPr lang="en-US"/>
              <a:pPr>
                <a:defRPr/>
              </a:pPr>
              <a:t>8/9/2011</a:t>
            </a:fld>
            <a:endParaRPr lang="en-US"/>
          </a:p>
        </p:txBody>
      </p:sp>
      <p:sp>
        <p:nvSpPr>
          <p:cNvPr id="149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vl1pPr>
          </a:lstStyle>
          <a:p>
            <a:pPr>
              <a:defRPr/>
            </a:pPr>
            <a:endParaRPr lang="en-US"/>
          </a:p>
        </p:txBody>
      </p:sp>
      <p:sp>
        <p:nvSpPr>
          <p:cNvPr id="149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vl1pPr>
          </a:lstStyle>
          <a:p>
            <a:pPr>
              <a:defRPr/>
            </a:pPr>
            <a:fld id="{18D557D5-F51C-4717-8E58-4F544614364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 id="2147484062" r:id="rId12"/>
  </p:sldLayoutIdLst>
  <p:txStyles>
    <p:titleStyle>
      <a:lvl1pPr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2pPr>
      <a:lvl3pPr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3pPr>
      <a:lvl4pPr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4pPr>
      <a:lvl5pPr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5pPr>
      <a:lvl6pPr marL="4572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6pPr>
      <a:lvl7pPr marL="9144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7pPr>
      <a:lvl8pPr marL="13716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8pPr>
      <a:lvl9pPr marL="18288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9pPr>
    </p:titleStyle>
    <p:bodyStyle>
      <a:lvl1pPr marL="342900" indent="-342900" algn="l" rtl="0" eaLnBrk="1" fontAlgn="base" hangingPunct="1">
        <a:spcBef>
          <a:spcPct val="20000"/>
        </a:spcBef>
        <a:spcAft>
          <a:spcPct val="0"/>
        </a:spcAft>
        <a:buClr>
          <a:srgbClr val="0000CC"/>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0000CC"/>
        </a:buClr>
        <a:buChar char="–"/>
        <a:defRPr sz="3000">
          <a:solidFill>
            <a:schemeClr val="tx1"/>
          </a:solidFill>
          <a:latin typeface="+mn-lt"/>
        </a:defRPr>
      </a:lvl2pPr>
      <a:lvl3pPr marL="1143000" indent="-228600" algn="l" rtl="0" eaLnBrk="1" fontAlgn="base" hangingPunct="1">
        <a:spcBef>
          <a:spcPct val="20000"/>
        </a:spcBef>
        <a:spcAft>
          <a:spcPct val="0"/>
        </a:spcAft>
        <a:buClr>
          <a:schemeClr val="tx1"/>
        </a:buClr>
        <a:buChar char="•"/>
        <a:defRPr sz="2800">
          <a:solidFill>
            <a:schemeClr val="tx1"/>
          </a:solidFill>
          <a:latin typeface="+mn-lt"/>
        </a:defRPr>
      </a:lvl3pPr>
      <a:lvl4pPr marL="1600200" indent="-228600" algn="l" rtl="0" eaLnBrk="1" fontAlgn="base" hangingPunct="1">
        <a:spcBef>
          <a:spcPct val="20000"/>
        </a:spcBef>
        <a:spcAft>
          <a:spcPct val="0"/>
        </a:spcAft>
        <a:buChar char="–"/>
        <a:defRPr sz="2000" b="1">
          <a:solidFill>
            <a:schemeClr val="tx1"/>
          </a:solidFill>
          <a:latin typeface="+mn-lt"/>
        </a:defRPr>
      </a:lvl4pPr>
      <a:lvl5pPr marL="2057400" indent="-228600" algn="l" rtl="0" eaLnBrk="1" fontAlgn="base" hangingPunct="1">
        <a:spcBef>
          <a:spcPct val="20000"/>
        </a:spcBef>
        <a:spcAft>
          <a:spcPct val="0"/>
        </a:spcAft>
        <a:buChar char="»"/>
        <a:defRPr sz="2000" b="1">
          <a:solidFill>
            <a:schemeClr val="tx1"/>
          </a:solidFill>
          <a:latin typeface="+mn-l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5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6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ounded Rectangle 6"/>
          <p:cNvSpPr/>
          <p:nvPr/>
        </p:nvSpPr>
        <p:spPr>
          <a:xfrm>
            <a:off x="304800" y="1452563"/>
            <a:ext cx="8532813" cy="3043237"/>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Rounded Rectangle 8"/>
          <p:cNvSpPr/>
          <p:nvPr/>
        </p:nvSpPr>
        <p:spPr>
          <a:xfrm>
            <a:off x="418596" y="1528074"/>
            <a:ext cx="8306809" cy="2889482"/>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le 1"/>
          <p:cNvSpPr>
            <a:spLocks noGrp="1"/>
          </p:cNvSpPr>
          <p:nvPr>
            <p:ph type="ctrTitle" idx="4294967295"/>
          </p:nvPr>
        </p:nvSpPr>
        <p:spPr>
          <a:xfrm>
            <a:off x="0" y="2286000"/>
            <a:ext cx="8534400" cy="898525"/>
          </a:xfrm>
        </p:spPr>
        <p:txBody>
          <a:bodyPr lIns="45720" rIns="45720">
            <a:normAutofit/>
          </a:bodyPr>
          <a:lstStyle/>
          <a:p>
            <a:pPr algn="r" eaLnBrk="1" hangingPunct="1">
              <a:defRPr/>
            </a:pPr>
            <a:r>
              <a:rPr lang="en-US" sz="4200" dirty="0" smtClean="0"/>
              <a:t>Paragraph Formatting</a:t>
            </a:r>
            <a:endParaRPr lang="en-US" sz="4200" dirty="0" smtClean="0"/>
          </a:p>
        </p:txBody>
      </p:sp>
      <p:sp>
        <p:nvSpPr>
          <p:cNvPr id="2055" name="Subtitle 2"/>
          <p:cNvSpPr>
            <a:spLocks noGrp="1"/>
          </p:cNvSpPr>
          <p:nvPr>
            <p:ph type="body" idx="1"/>
          </p:nvPr>
        </p:nvSpPr>
        <p:spPr>
          <a:xfrm>
            <a:off x="304800" y="3124200"/>
            <a:ext cx="8183563" cy="1066800"/>
          </a:xfrm>
        </p:spPr>
        <p:txBody>
          <a:bodyPr lIns="182880" tIns="0"/>
          <a:lstStyle/>
          <a:p>
            <a:pPr marL="36513" indent="0" algn="r" eaLnBrk="1" hangingPunct="1">
              <a:spcBef>
                <a:spcPct val="0"/>
              </a:spcBef>
              <a:buFontTx/>
              <a:buNone/>
            </a:pPr>
            <a:r>
              <a:rPr lang="en-US" sz="2800" dirty="0" smtClean="0"/>
              <a:t>Lesson 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Set Indents</a:t>
            </a:r>
            <a:endParaRPr lang="en-US" dirty="0"/>
          </a:p>
        </p:txBody>
      </p:sp>
      <p:sp>
        <p:nvSpPr>
          <p:cNvPr id="6147" name="Content Placeholder 2"/>
          <p:cNvSpPr>
            <a:spLocks noGrp="1"/>
          </p:cNvSpPr>
          <p:nvPr>
            <p:ph idx="1"/>
          </p:nvPr>
        </p:nvSpPr>
        <p:spPr>
          <a:xfrm>
            <a:off x="457200" y="1600200"/>
            <a:ext cx="8229600" cy="4876800"/>
          </a:xfrm>
        </p:spPr>
        <p:txBody>
          <a:bodyPr/>
          <a:lstStyle/>
          <a:p>
            <a:r>
              <a:rPr lang="en-US" sz="2400" dirty="0" smtClean="0"/>
              <a:t>Your screen should look lik</a:t>
            </a:r>
            <a:r>
              <a:rPr lang="en-US" sz="2400" dirty="0" smtClean="0"/>
              <a:t>e the figure below.</a:t>
            </a:r>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pPr marL="457200" indent="-457200">
              <a:buFont typeface="+mj-lt"/>
              <a:buAutoNum type="arabicPeriod" startAt="12"/>
            </a:pPr>
            <a:r>
              <a:rPr lang="en-US" sz="2400" dirty="0"/>
              <a:t>Place the insertion point in the third paragraph.</a:t>
            </a:r>
          </a:p>
          <a:p>
            <a:pPr marL="457200" indent="-457200">
              <a:buFont typeface="+mj-lt"/>
              <a:buAutoNum type="arabicPeriod" startAt="12"/>
            </a:pPr>
            <a:r>
              <a:rPr lang="en-US" sz="2400" dirty="0" smtClean="0"/>
              <a:t>On </a:t>
            </a:r>
            <a:r>
              <a:rPr lang="en-US" sz="2400" dirty="0"/>
              <a:t>the </a:t>
            </a:r>
            <a:r>
              <a:rPr lang="en-US" sz="2400" b="1" dirty="0"/>
              <a:t>Page Layout </a:t>
            </a:r>
            <a:r>
              <a:rPr lang="en-US" sz="2400" dirty="0"/>
              <a:t>tab, in the Paragraph group, click the </a:t>
            </a:r>
            <a:r>
              <a:rPr lang="en-US" sz="2400" b="1" dirty="0"/>
              <a:t>up arrow </a:t>
            </a:r>
            <a:r>
              <a:rPr lang="en-US" sz="2400" dirty="0"/>
              <a:t>next to </a:t>
            </a:r>
            <a:r>
              <a:rPr lang="en-US" sz="2400" b="1" dirty="0"/>
              <a:t>Indent Left </a:t>
            </a:r>
            <a:r>
              <a:rPr lang="en-US" sz="2400" dirty="0" smtClean="0"/>
              <a:t>10 times </a:t>
            </a:r>
            <a:r>
              <a:rPr lang="en-US" sz="2400" dirty="0"/>
              <a:t>to indent the left side of the paragraph to </a:t>
            </a:r>
            <a:r>
              <a:rPr lang="en-US" sz="2400" b="1" dirty="0"/>
              <a:t>1 inch </a:t>
            </a:r>
            <a:r>
              <a:rPr lang="en-US" sz="2400" dirty="0"/>
              <a:t>on the ruler</a:t>
            </a:r>
            <a:r>
              <a:rPr lang="en-US" sz="2400" dirty="0" smtClean="0"/>
              <a:t>.</a:t>
            </a:r>
            <a:endParaRPr lang="en-US" sz="24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2362200"/>
            <a:ext cx="5620535" cy="2029108"/>
          </a:xfrm>
          <a:prstGeom prst="rect">
            <a:avLst/>
          </a:prstGeom>
        </p:spPr>
      </p:pic>
    </p:spTree>
    <p:extLst>
      <p:ext uri="{BB962C8B-B14F-4D97-AF65-F5344CB8AC3E}">
        <p14:creationId xmlns:p14="http://schemas.microsoft.com/office/powerpoint/2010/main" val="544210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Set Indents</a:t>
            </a:r>
            <a:endParaRPr lang="en-US"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14"/>
            </a:pPr>
            <a:r>
              <a:rPr lang="en-US" sz="2400" dirty="0" smtClean="0"/>
              <a:t>Click </a:t>
            </a:r>
            <a:r>
              <a:rPr lang="en-US" sz="2400" dirty="0"/>
              <a:t>the up arrow next to </a:t>
            </a:r>
            <a:r>
              <a:rPr lang="en-US" sz="2400" b="1" dirty="0"/>
              <a:t>Indent Right </a:t>
            </a:r>
            <a:r>
              <a:rPr lang="en-US" sz="2400" dirty="0" smtClean="0"/>
              <a:t>10 times </a:t>
            </a:r>
            <a:r>
              <a:rPr lang="en-US" sz="2400" dirty="0"/>
              <a:t>to indent the right side of the paragraph to </a:t>
            </a:r>
            <a:r>
              <a:rPr lang="en-US" sz="2400" b="1" dirty="0"/>
              <a:t>1 inch </a:t>
            </a:r>
            <a:r>
              <a:rPr lang="en-US" sz="2400" dirty="0"/>
              <a:t>on the ruler (see </a:t>
            </a:r>
            <a:r>
              <a:rPr lang="en-US" sz="2400" dirty="0" smtClean="0"/>
              <a:t>figure). Notice </a:t>
            </a:r>
            <a:r>
              <a:rPr lang="en-US" sz="2400" dirty="0"/>
              <a:t>the </a:t>
            </a:r>
            <a:r>
              <a:rPr lang="en-US" sz="2400" dirty="0" smtClean="0"/>
              <a:t/>
            </a:r>
            <a:br>
              <a:rPr lang="en-US" sz="2400" dirty="0" smtClean="0"/>
            </a:br>
            <a:r>
              <a:rPr lang="en-US" sz="2400" dirty="0" smtClean="0"/>
              <a:t>paragraph has moved</a:t>
            </a:r>
            <a:br>
              <a:rPr lang="en-US" sz="2400" dirty="0" smtClean="0"/>
            </a:br>
            <a:r>
              <a:rPr lang="en-US" sz="2400" dirty="0" smtClean="0"/>
              <a:t>in 1 </a:t>
            </a:r>
            <a:r>
              <a:rPr lang="en-US" sz="2400" dirty="0"/>
              <a:t>inch from </a:t>
            </a:r>
            <a:r>
              <a:rPr lang="en-US" sz="2400" dirty="0" smtClean="0"/>
              <a:t>both the</a:t>
            </a:r>
            <a:br>
              <a:rPr lang="en-US" sz="2400" dirty="0" smtClean="0"/>
            </a:br>
            <a:r>
              <a:rPr lang="en-US" sz="2400" dirty="0" smtClean="0"/>
              <a:t>left and </a:t>
            </a:r>
            <a:r>
              <a:rPr lang="en-US" sz="2400" dirty="0"/>
              <a:t>the right </a:t>
            </a:r>
            <a:r>
              <a:rPr lang="en-US" sz="2400" dirty="0" smtClean="0"/>
              <a:t>margin</a:t>
            </a:r>
            <a:br>
              <a:rPr lang="en-US" sz="2400" dirty="0" smtClean="0"/>
            </a:br>
            <a:r>
              <a:rPr lang="en-US" sz="2400" dirty="0" smtClean="0"/>
              <a:t>and the paragraph is</a:t>
            </a:r>
            <a:br>
              <a:rPr lang="en-US" sz="2400" dirty="0" smtClean="0"/>
            </a:br>
            <a:r>
              <a:rPr lang="en-US" sz="2400" dirty="0" smtClean="0"/>
              <a:t>indented on </a:t>
            </a:r>
            <a:r>
              <a:rPr lang="en-US" sz="2400" dirty="0"/>
              <a:t>both sides</a:t>
            </a:r>
            <a:r>
              <a:rPr lang="en-US" sz="2400" dirty="0" smtClean="0"/>
              <a:t>.</a:t>
            </a:r>
          </a:p>
          <a:p>
            <a:pPr marL="457200" indent="-457200">
              <a:buFont typeface="+mj-lt"/>
              <a:buAutoNum type="arabicPeriod" startAt="14"/>
            </a:pPr>
            <a:endParaRPr lang="en-US" sz="2400" dirty="0" smtClean="0"/>
          </a:p>
          <a:p>
            <a:pPr marL="457200" indent="-457200">
              <a:buFont typeface="+mj-lt"/>
              <a:buAutoNum type="arabicPeriod" startAt="14"/>
            </a:pPr>
            <a:r>
              <a:rPr lang="en-US" sz="2400" dirty="0"/>
              <a:t>Place the insertion point in the last paragraph.</a:t>
            </a:r>
            <a:endParaRPr lang="en-US" sz="24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3400" y="2538484"/>
            <a:ext cx="4190170" cy="2047252"/>
          </a:xfrm>
          <a:prstGeom prst="rect">
            <a:avLst/>
          </a:prstGeom>
        </p:spPr>
      </p:pic>
    </p:spTree>
    <p:extLst>
      <p:ext uri="{BB962C8B-B14F-4D97-AF65-F5344CB8AC3E}">
        <p14:creationId xmlns:p14="http://schemas.microsoft.com/office/powerpoint/2010/main" val="3230851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Set Indents</a:t>
            </a:r>
            <a:endParaRPr lang="en-US"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16"/>
            </a:pPr>
            <a:r>
              <a:rPr lang="en-US" sz="2400" dirty="0"/>
              <a:t>On the ruler, press and hold the left mouse button and drag the </a:t>
            </a:r>
            <a:r>
              <a:rPr lang="en-US" sz="2400" b="1" dirty="0"/>
              <a:t>left indent </a:t>
            </a:r>
            <a:r>
              <a:rPr lang="en-US" sz="2400" dirty="0" smtClean="0"/>
              <a:t>marker      into </a:t>
            </a:r>
            <a:r>
              <a:rPr lang="en-US" sz="2400" dirty="0"/>
              <a:t>the left margin at </a:t>
            </a:r>
            <a:r>
              <a:rPr lang="en-US" sz="2400" b="1" dirty="0"/>
              <a:t>–0.5 inches</a:t>
            </a:r>
            <a:r>
              <a:rPr lang="en-US" sz="2400" dirty="0"/>
              <a:t>, as shown in </a:t>
            </a:r>
            <a:r>
              <a:rPr lang="en-US" sz="2400" dirty="0" smtClean="0"/>
              <a:t>this figure.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4326" y="2057400"/>
            <a:ext cx="352474" cy="37152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957" y="3048000"/>
            <a:ext cx="7048737" cy="2800667"/>
          </a:xfrm>
          <a:prstGeom prst="rect">
            <a:avLst/>
          </a:prstGeom>
        </p:spPr>
      </p:pic>
    </p:spTree>
    <p:extLst>
      <p:ext uri="{BB962C8B-B14F-4D97-AF65-F5344CB8AC3E}">
        <p14:creationId xmlns:p14="http://schemas.microsoft.com/office/powerpoint/2010/main" val="3934299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Set Indents</a:t>
            </a:r>
            <a:endParaRPr lang="en-US" dirty="0"/>
          </a:p>
        </p:txBody>
      </p:sp>
      <p:sp>
        <p:nvSpPr>
          <p:cNvPr id="6147" name="Content Placeholder 2"/>
          <p:cNvSpPr>
            <a:spLocks noGrp="1"/>
          </p:cNvSpPr>
          <p:nvPr>
            <p:ph idx="1"/>
          </p:nvPr>
        </p:nvSpPr>
        <p:spPr>
          <a:xfrm>
            <a:off x="457200" y="1600200"/>
            <a:ext cx="8229600" cy="4876800"/>
          </a:xfrm>
        </p:spPr>
        <p:txBody>
          <a:bodyPr/>
          <a:lstStyle/>
          <a:p>
            <a:r>
              <a:rPr lang="en-US" sz="2400" dirty="0" smtClean="0"/>
              <a:t>Your </a:t>
            </a:r>
            <a:r>
              <a:rPr lang="en-US" sz="2400" dirty="0"/>
              <a:t>document should look similar to the one </a:t>
            </a:r>
            <a:r>
              <a:rPr lang="en-US" sz="2400" dirty="0" smtClean="0"/>
              <a:t>shown here.</a:t>
            </a:r>
            <a:endParaRPr lang="en-US" sz="2400" dirty="0"/>
          </a:p>
          <a:p>
            <a:endParaRPr lang="en-US" sz="2400" dirty="0" smtClean="0"/>
          </a:p>
          <a:p>
            <a:endParaRPr lang="en-US" sz="2400" dirty="0"/>
          </a:p>
          <a:p>
            <a:endParaRPr lang="en-US" sz="2400" dirty="0" smtClean="0"/>
          </a:p>
          <a:p>
            <a:endParaRPr lang="en-US" sz="2400" dirty="0"/>
          </a:p>
          <a:p>
            <a:endParaRPr lang="en-US" sz="2400" dirty="0" smtClean="0"/>
          </a:p>
          <a:p>
            <a:pPr marL="457200" indent="-457200">
              <a:buFont typeface="+mj-lt"/>
              <a:buAutoNum type="arabicPeriod" startAt="17"/>
            </a:pPr>
            <a:r>
              <a:rPr lang="en-US" sz="2400" b="1" dirty="0"/>
              <a:t>SAVE </a:t>
            </a:r>
            <a:r>
              <a:rPr lang="en-US" sz="2400" dirty="0"/>
              <a:t>the document as </a:t>
            </a:r>
            <a:r>
              <a:rPr lang="en-US" sz="2400" b="1" i="1" dirty="0" err="1"/>
              <a:t>handbook_acknowledgement</a:t>
            </a:r>
            <a:r>
              <a:rPr lang="en-US" sz="2400" dirty="0"/>
              <a:t> in the lesson folder on your USB flash drive, then </a:t>
            </a:r>
            <a:r>
              <a:rPr lang="en-US" sz="2400" b="1" dirty="0"/>
              <a:t>CLOSE </a:t>
            </a:r>
            <a:r>
              <a:rPr lang="en-US" sz="2400" dirty="0" smtClean="0"/>
              <a:t>it.</a:t>
            </a: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2133600"/>
            <a:ext cx="6629400" cy="1838309"/>
          </a:xfrm>
          <a:prstGeom prst="rect">
            <a:avLst/>
          </a:prstGeom>
        </p:spPr>
      </p:pic>
      <p:sp>
        <p:nvSpPr>
          <p:cNvPr id="7" name="TextBox 6"/>
          <p:cNvSpPr txBox="1"/>
          <p:nvPr/>
        </p:nvSpPr>
        <p:spPr>
          <a:xfrm>
            <a:off x="1828800" y="5308937"/>
            <a:ext cx="6868236" cy="1015663"/>
          </a:xfrm>
          <a:prstGeom prst="rect">
            <a:avLst/>
          </a:prstGeom>
          <a:solidFill>
            <a:schemeClr val="accent2"/>
          </a:solidFill>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defRPr/>
            </a:pPr>
            <a:r>
              <a:rPr lang="en-US" sz="2000" b="1" dirty="0"/>
              <a:t>NOTE</a:t>
            </a:r>
            <a:r>
              <a:rPr lang="en-US" sz="2000" dirty="0"/>
              <a:t>: </a:t>
            </a:r>
            <a:r>
              <a:rPr lang="en-US" sz="2000" dirty="0"/>
              <a:t>Changing paragraph indents can be completed using the Ruler or the Paragraph dialog box on the Home or Page Layout tabs.</a:t>
            </a:r>
            <a:endParaRPr lang="en-US" sz="2000" dirty="0"/>
          </a:p>
        </p:txBody>
      </p:sp>
    </p:spTree>
    <p:extLst>
      <p:ext uri="{BB962C8B-B14F-4D97-AF65-F5344CB8AC3E}">
        <p14:creationId xmlns:p14="http://schemas.microsoft.com/office/powerpoint/2010/main" val="1577379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Changing Alignment</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Paragraph </a:t>
            </a:r>
            <a:r>
              <a:rPr lang="en-US" sz="2000" b="1" i="1" dirty="0"/>
              <a:t>alignment</a:t>
            </a:r>
            <a:r>
              <a:rPr lang="en-US" sz="2000" dirty="0"/>
              <a:t> refers to how text is positioned between a document’s margins. </a:t>
            </a:r>
            <a:endParaRPr lang="en-US" sz="2000" dirty="0" smtClean="0"/>
          </a:p>
          <a:p>
            <a:r>
              <a:rPr lang="en-US" sz="2000" dirty="0" smtClean="0"/>
              <a:t>By </a:t>
            </a:r>
            <a:r>
              <a:rPr lang="en-US" sz="2000" dirty="0"/>
              <a:t>default, text is left-aligned at the top of the page</a:t>
            </a:r>
            <a:r>
              <a:rPr lang="en-US" sz="2000" dirty="0" smtClean="0"/>
              <a:t>.</a:t>
            </a:r>
            <a:endParaRPr lang="en-US" sz="2000" dirty="0"/>
          </a:p>
          <a:p>
            <a:r>
              <a:rPr lang="en-US" sz="2000" b="1" i="1" dirty="0"/>
              <a:t>Horizontal alignment</a:t>
            </a:r>
            <a:r>
              <a:rPr lang="en-US" sz="2000" dirty="0"/>
              <a:t> refers to how text is positioned between the left and right margins. There are four types of horizontal alignments</a:t>
            </a:r>
            <a:r>
              <a:rPr lang="en-US" sz="2000" dirty="0" smtClean="0"/>
              <a:t>:</a:t>
            </a:r>
          </a:p>
          <a:p>
            <a:pPr lvl="2">
              <a:buFont typeface="Wingdings" pitchFamily="2" charset="2"/>
              <a:buChar char="Ø"/>
            </a:pPr>
            <a:r>
              <a:rPr lang="en-US" sz="1600" dirty="0" smtClean="0"/>
              <a:t>Left align</a:t>
            </a:r>
          </a:p>
          <a:p>
            <a:pPr lvl="2">
              <a:buFont typeface="Wingdings" pitchFamily="2" charset="2"/>
              <a:buChar char="Ø"/>
            </a:pPr>
            <a:r>
              <a:rPr lang="en-US" sz="1600" dirty="0" smtClean="0"/>
              <a:t>Center</a:t>
            </a:r>
            <a:endParaRPr lang="en-US" sz="1600" dirty="0"/>
          </a:p>
          <a:p>
            <a:pPr lvl="2">
              <a:buFont typeface="Wingdings" pitchFamily="2" charset="2"/>
              <a:buChar char="Ø"/>
            </a:pPr>
            <a:r>
              <a:rPr lang="en-US" sz="1600" dirty="0" smtClean="0"/>
              <a:t>Right align</a:t>
            </a:r>
          </a:p>
          <a:p>
            <a:pPr lvl="2">
              <a:buFont typeface="Wingdings" pitchFamily="2" charset="2"/>
              <a:buChar char="Ø"/>
            </a:pPr>
            <a:r>
              <a:rPr lang="en-US" sz="1600" dirty="0" smtClean="0"/>
              <a:t>Justify</a:t>
            </a:r>
          </a:p>
          <a:p>
            <a:r>
              <a:rPr lang="en-US" sz="2000" dirty="0" smtClean="0"/>
              <a:t>Table 4-2 (on the next slide) shows the various buttons and shortcut keys you can use for horizontal alignment.</a:t>
            </a:r>
            <a:endParaRPr lang="en-US" sz="2000" dirty="0" smtClean="0"/>
          </a:p>
        </p:txBody>
      </p:sp>
    </p:spTree>
    <p:extLst>
      <p:ext uri="{BB962C8B-B14F-4D97-AF65-F5344CB8AC3E}">
        <p14:creationId xmlns:p14="http://schemas.microsoft.com/office/powerpoint/2010/main" val="2849143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Table 4-2:  Horizontal Alignment Options</a:t>
            </a:r>
            <a:endParaRPr lang="en-US"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1981200"/>
            <a:ext cx="6834188" cy="2667000"/>
          </a:xfrm>
          <a:prstGeom prst="rect">
            <a:avLst/>
          </a:prstGeom>
        </p:spPr>
      </p:pic>
    </p:spTree>
    <p:extLst>
      <p:ext uri="{BB962C8B-B14F-4D97-AF65-F5344CB8AC3E}">
        <p14:creationId xmlns:p14="http://schemas.microsoft.com/office/powerpoint/2010/main" val="1210163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Changing Alignment</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b="1" i="1" dirty="0"/>
              <a:t>Vertical alignment </a:t>
            </a:r>
            <a:r>
              <a:rPr lang="en-US" sz="2000" dirty="0"/>
              <a:t>refers to how text is positioned between the top and bottom margins of the page. </a:t>
            </a:r>
            <a:endParaRPr lang="en-US" sz="2000" dirty="0" smtClean="0"/>
          </a:p>
          <a:p>
            <a:r>
              <a:rPr lang="en-US" sz="2000" dirty="0" smtClean="0"/>
              <a:t>Text </a:t>
            </a:r>
            <a:r>
              <a:rPr lang="en-US" sz="2000" dirty="0"/>
              <a:t>can be aligned vertically at the top margin, at the center of the page, or at the bottom of the page, or it can be justified. </a:t>
            </a:r>
            <a:endParaRPr lang="en-US" sz="2000" dirty="0" smtClean="0"/>
          </a:p>
          <a:p>
            <a:r>
              <a:rPr lang="en-US" sz="2000" dirty="0" smtClean="0"/>
              <a:t>Top-of-the-page </a:t>
            </a:r>
            <a:r>
              <a:rPr lang="en-US" sz="2000" dirty="0"/>
              <a:t>vertical alignment is the default when launching </a:t>
            </a:r>
            <a:r>
              <a:rPr lang="en-US" sz="2000" dirty="0" smtClean="0"/>
              <a:t>Word.</a:t>
            </a:r>
          </a:p>
          <a:p>
            <a:r>
              <a:rPr lang="en-US" sz="2000" dirty="0" smtClean="0"/>
              <a:t>Centered </a:t>
            </a:r>
            <a:r>
              <a:rPr lang="en-US" sz="2000" dirty="0"/>
              <a:t>vertical alignment places the text evenly between the top and bottom margins. </a:t>
            </a:r>
            <a:endParaRPr lang="en-US" sz="2000" dirty="0" smtClean="0"/>
          </a:p>
          <a:p>
            <a:r>
              <a:rPr lang="en-US" sz="2000" dirty="0" smtClean="0"/>
              <a:t>Bottom </a:t>
            </a:r>
            <a:r>
              <a:rPr lang="en-US" sz="2000" dirty="0"/>
              <a:t>vertical alignment places text next to the bottom margin of the document</a:t>
            </a:r>
            <a:r>
              <a:rPr lang="en-US" sz="2000" dirty="0" smtClean="0"/>
              <a:t>.</a:t>
            </a:r>
          </a:p>
          <a:p>
            <a:r>
              <a:rPr lang="en-US" sz="2000" dirty="0" smtClean="0"/>
              <a:t>Justified </a:t>
            </a:r>
            <a:r>
              <a:rPr lang="en-US" sz="2000" dirty="0"/>
              <a:t>vertical alignment aligns text evenly between the top, bottom, left, and right margins</a:t>
            </a:r>
            <a:r>
              <a:rPr lang="en-US" sz="2000" dirty="0" smtClean="0"/>
              <a:t>.</a:t>
            </a:r>
          </a:p>
          <a:p>
            <a:r>
              <a:rPr lang="en-US" sz="2000" dirty="0"/>
              <a:t>Table </a:t>
            </a:r>
            <a:r>
              <a:rPr lang="en-US" sz="2000" dirty="0" smtClean="0"/>
              <a:t>4-3 </a:t>
            </a:r>
            <a:r>
              <a:rPr lang="en-US" sz="2000" dirty="0"/>
              <a:t>(on the next slide) shows the </a:t>
            </a:r>
            <a:r>
              <a:rPr lang="en-US" sz="2000" dirty="0" smtClean="0"/>
              <a:t>vertical alignment options.</a:t>
            </a:r>
            <a:endParaRPr lang="en-US" sz="2000" dirty="0"/>
          </a:p>
        </p:txBody>
      </p:sp>
    </p:spTree>
    <p:extLst>
      <p:ext uri="{BB962C8B-B14F-4D97-AF65-F5344CB8AC3E}">
        <p14:creationId xmlns:p14="http://schemas.microsoft.com/office/powerpoint/2010/main" val="3179748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Table 4-3:  Vertical Alignment Options</a:t>
            </a:r>
            <a:endParaRPr lang="en-US" dirty="0"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1905830"/>
            <a:ext cx="7012917" cy="1904170"/>
          </a:xfrm>
          <a:prstGeom prst="rect">
            <a:avLst/>
          </a:prstGeom>
        </p:spPr>
      </p:pic>
    </p:spTree>
    <p:extLst>
      <p:ext uri="{BB962C8B-B14F-4D97-AF65-F5344CB8AC3E}">
        <p14:creationId xmlns:p14="http://schemas.microsoft.com/office/powerpoint/2010/main" val="219619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Change Alignment</a:t>
            </a:r>
            <a:endParaRPr lang="en-US" dirty="0"/>
          </a:p>
        </p:txBody>
      </p:sp>
      <p:sp>
        <p:nvSpPr>
          <p:cNvPr id="6147" name="Content Placeholder 2"/>
          <p:cNvSpPr>
            <a:spLocks noGrp="1"/>
          </p:cNvSpPr>
          <p:nvPr>
            <p:ph idx="1"/>
          </p:nvPr>
        </p:nvSpPr>
        <p:spPr>
          <a:xfrm>
            <a:off x="457200" y="1600200"/>
            <a:ext cx="8229600" cy="4876800"/>
          </a:xfrm>
        </p:spPr>
        <p:txBody>
          <a:bodyPr/>
          <a:lstStyle/>
          <a:p>
            <a:r>
              <a:rPr lang="en-US" sz="2400" b="1" dirty="0"/>
              <a:t>OPEN</a:t>
            </a:r>
            <a:r>
              <a:rPr lang="en-US" sz="2400" dirty="0"/>
              <a:t> </a:t>
            </a:r>
            <a:r>
              <a:rPr lang="en-US" sz="2400" b="1" i="1" dirty="0"/>
              <a:t>introduction</a:t>
            </a:r>
            <a:r>
              <a:rPr lang="en-US" sz="2400" dirty="0"/>
              <a:t> from the data files from this lesson</a:t>
            </a:r>
            <a:r>
              <a:rPr lang="en-US" sz="2400" dirty="0" smtClean="0"/>
              <a:t>.</a:t>
            </a:r>
          </a:p>
          <a:p>
            <a:pPr marL="457200" indent="-457200">
              <a:buFont typeface="+mj-lt"/>
              <a:buAutoNum type="arabicPeriod"/>
            </a:pPr>
            <a:r>
              <a:rPr lang="en-US" sz="2400" dirty="0"/>
              <a:t>Click to place the insertion point in the first </a:t>
            </a:r>
            <a:r>
              <a:rPr lang="en-US" sz="2400" dirty="0" smtClean="0"/>
              <a:t>paragraph.</a:t>
            </a:r>
          </a:p>
          <a:p>
            <a:pPr marL="457200" indent="-457200">
              <a:buFont typeface="+mj-lt"/>
              <a:buAutoNum type="arabicPeriod"/>
            </a:pPr>
            <a:r>
              <a:rPr lang="en-US" sz="2400" dirty="0" smtClean="0"/>
              <a:t>On </a:t>
            </a:r>
            <a:r>
              <a:rPr lang="en-US" sz="2400" dirty="0"/>
              <a:t>the Home tab, in the Paragraph group, click the </a:t>
            </a:r>
            <a:r>
              <a:rPr lang="en-US" sz="2400" b="1" dirty="0" smtClean="0"/>
              <a:t>Justify</a:t>
            </a:r>
            <a:r>
              <a:rPr lang="en-US" sz="2400" dirty="0" smtClean="0"/>
              <a:t/>
            </a:r>
            <a:br>
              <a:rPr lang="en-US" sz="2400" dirty="0" smtClean="0"/>
            </a:br>
            <a:r>
              <a:rPr lang="en-US" sz="2400" dirty="0" smtClean="0"/>
              <a:t>      button</a:t>
            </a:r>
            <a:r>
              <a:rPr lang="en-US" sz="2400" dirty="0"/>
              <a:t>. The paragraph is justified between the left and right </a:t>
            </a:r>
            <a:r>
              <a:rPr lang="en-US" sz="2400" dirty="0" smtClean="0"/>
              <a:t>margins.</a:t>
            </a:r>
          </a:p>
          <a:p>
            <a:pPr marL="457200" indent="-457200">
              <a:buFont typeface="+mj-lt"/>
              <a:buAutoNum type="arabicPeriod"/>
            </a:pPr>
            <a:r>
              <a:rPr lang="en-US" sz="2400" dirty="0" smtClean="0"/>
              <a:t>Place </a:t>
            </a:r>
            <a:r>
              <a:rPr lang="en-US" sz="2400" dirty="0"/>
              <a:t>the insertion point in the second </a:t>
            </a:r>
            <a:r>
              <a:rPr lang="en-US" sz="2400" dirty="0" smtClean="0"/>
              <a:t>paragraph.</a:t>
            </a:r>
          </a:p>
          <a:p>
            <a:pPr marL="457200" indent="-457200">
              <a:buFont typeface="+mj-lt"/>
              <a:buAutoNum type="arabicPeriod"/>
            </a:pPr>
            <a:r>
              <a:rPr lang="en-US" sz="2400" dirty="0" smtClean="0"/>
              <a:t>On </a:t>
            </a:r>
            <a:r>
              <a:rPr lang="en-US" sz="2400" dirty="0"/>
              <a:t>the Home tab, in the Paragraph group, click the </a:t>
            </a:r>
            <a:r>
              <a:rPr lang="en-US" sz="2400" b="1" dirty="0"/>
              <a:t>drop-down</a:t>
            </a:r>
            <a:r>
              <a:rPr lang="en-US" sz="2400" dirty="0"/>
              <a:t> </a:t>
            </a:r>
            <a:r>
              <a:rPr lang="en-US" sz="2400" b="1" dirty="0"/>
              <a:t>arrow</a:t>
            </a:r>
            <a:r>
              <a:rPr lang="en-US" sz="2400" dirty="0"/>
              <a:t> to launch the Paragraph dialog box. The Indents and Spacing tab should be </a:t>
            </a:r>
            <a:r>
              <a:rPr lang="en-US" sz="2400" dirty="0" smtClean="0"/>
              <a:t>selected.</a:t>
            </a:r>
          </a:p>
          <a:p>
            <a:pPr marL="457200" indent="-457200">
              <a:buFont typeface="+mj-lt"/>
              <a:buAutoNum type="arabicPeriod"/>
            </a:pPr>
            <a:r>
              <a:rPr lang="en-US" sz="2400" dirty="0" smtClean="0"/>
              <a:t>In </a:t>
            </a:r>
            <a:r>
              <a:rPr lang="en-US" sz="2400" dirty="0"/>
              <a:t>the Alignment list under General, click the </a:t>
            </a:r>
            <a:r>
              <a:rPr lang="en-US" sz="2400" b="1" dirty="0"/>
              <a:t>drop-down arrow</a:t>
            </a:r>
            <a:r>
              <a:rPr lang="en-US" sz="2400" dirty="0"/>
              <a:t>, then click </a:t>
            </a:r>
            <a:r>
              <a:rPr lang="en-US" sz="2400" b="1" dirty="0"/>
              <a:t>Centered</a:t>
            </a:r>
            <a:r>
              <a:rPr lang="en-US" sz="2400" dirty="0"/>
              <a:t>. Click </a:t>
            </a:r>
            <a:r>
              <a:rPr lang="en-US" sz="2400" b="1" dirty="0"/>
              <a:t>OK</a:t>
            </a:r>
            <a:r>
              <a:rPr lang="en-US" sz="2400" dirty="0"/>
              <a:t>. The paragraph is centered between the left and right margins.</a:t>
            </a: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2976431"/>
            <a:ext cx="304843" cy="285790"/>
          </a:xfrm>
          <a:prstGeom prst="rect">
            <a:avLst/>
          </a:prstGeom>
        </p:spPr>
      </p:pic>
    </p:spTree>
    <p:extLst>
      <p:ext uri="{BB962C8B-B14F-4D97-AF65-F5344CB8AC3E}">
        <p14:creationId xmlns:p14="http://schemas.microsoft.com/office/powerpoint/2010/main" val="15609134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Change Alignment</a:t>
            </a:r>
            <a:endParaRPr lang="en-US"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6"/>
            </a:pPr>
            <a:r>
              <a:rPr lang="en-US" sz="2400" dirty="0"/>
              <a:t>Place the insertion point in the third paragraph.</a:t>
            </a:r>
          </a:p>
          <a:p>
            <a:pPr marL="457200" indent="-457200">
              <a:buFont typeface="+mj-lt"/>
              <a:buAutoNum type="arabicPeriod" startAt="6"/>
            </a:pPr>
            <a:r>
              <a:rPr lang="en-US" sz="2400" dirty="0" smtClean="0"/>
              <a:t>Press </a:t>
            </a:r>
            <a:r>
              <a:rPr lang="en-US" sz="2400" b="1" dirty="0" err="1"/>
              <a:t>Ctrl+R</a:t>
            </a:r>
            <a:r>
              <a:rPr lang="en-US" sz="2400" dirty="0"/>
              <a:t> to align the text on the right. The right side of the paragraph is now even, while the left is uneven.</a:t>
            </a:r>
          </a:p>
          <a:p>
            <a:pPr marL="457200" indent="-457200">
              <a:buFont typeface="+mj-lt"/>
              <a:buAutoNum type="arabicPeriod" startAt="6"/>
            </a:pPr>
            <a:r>
              <a:rPr lang="en-US" sz="2400" dirty="0" smtClean="0"/>
              <a:t>On </a:t>
            </a:r>
            <a:r>
              <a:rPr lang="en-US" sz="2400" dirty="0"/>
              <a:t>the Page Layout tab, in the Page Setup</a:t>
            </a:r>
            <a:r>
              <a:rPr lang="en-US" sz="2400" i="1" dirty="0"/>
              <a:t> </a:t>
            </a:r>
            <a:r>
              <a:rPr lang="en-US" sz="2400" dirty="0"/>
              <a:t>group, click the </a:t>
            </a:r>
            <a:r>
              <a:rPr lang="en-US" sz="2400" b="1" dirty="0"/>
              <a:t>drop-down</a:t>
            </a:r>
            <a:r>
              <a:rPr lang="en-US" sz="2400" dirty="0"/>
              <a:t> </a:t>
            </a:r>
            <a:r>
              <a:rPr lang="en-US" sz="2400" b="1" dirty="0"/>
              <a:t>arrow</a:t>
            </a:r>
            <a:r>
              <a:rPr lang="en-US" sz="2400" dirty="0"/>
              <a:t> to open the Page Setup dialog box. Then, click the </a:t>
            </a:r>
            <a:r>
              <a:rPr lang="en-US" sz="2400" b="1" dirty="0"/>
              <a:t>Layout</a:t>
            </a:r>
            <a:r>
              <a:rPr lang="en-US" sz="2400" dirty="0"/>
              <a:t> tab.</a:t>
            </a:r>
          </a:p>
          <a:p>
            <a:pPr marL="457200" indent="-457200">
              <a:buFont typeface="+mj-lt"/>
              <a:buAutoNum type="arabicPeriod" startAt="6"/>
            </a:pPr>
            <a:r>
              <a:rPr lang="en-US" sz="2400" dirty="0" smtClean="0"/>
              <a:t>In </a:t>
            </a:r>
            <a:r>
              <a:rPr lang="en-US" sz="2400" dirty="0"/>
              <a:t>the Vertical alignment list under Page, click the </a:t>
            </a:r>
            <a:r>
              <a:rPr lang="en-US" sz="2400" b="1" dirty="0"/>
              <a:t>drop-down arrow</a:t>
            </a:r>
            <a:r>
              <a:rPr lang="en-US" sz="2400" dirty="0"/>
              <a:t> and select </a:t>
            </a:r>
            <a:r>
              <a:rPr lang="en-US" sz="2400" b="1" dirty="0"/>
              <a:t>Center</a:t>
            </a:r>
            <a:r>
              <a:rPr lang="en-US" sz="2400" dirty="0"/>
              <a:t>.</a:t>
            </a:r>
            <a:endParaRPr lang="en-US" sz="2400" dirty="0" smtClean="0"/>
          </a:p>
        </p:txBody>
      </p:sp>
    </p:spTree>
    <p:extLst>
      <p:ext uri="{BB962C8B-B14F-4D97-AF65-F5344CB8AC3E}">
        <p14:creationId xmlns:p14="http://schemas.microsoft.com/office/powerpoint/2010/main" val="4017583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pPr eaLnBrk="1" hangingPunct="1">
              <a:defRPr/>
            </a:pPr>
            <a:r>
              <a:rPr lang="en-US" dirty="0" smtClean="0"/>
              <a:t>Objectives</a:t>
            </a:r>
          </a:p>
        </p:txBody>
      </p:sp>
      <p:sp>
        <p:nvSpPr>
          <p:cNvPr id="3075" name="Rectangle 22"/>
          <p:cNvSpPr>
            <a:spLocks noChangeArrowheads="1"/>
          </p:cNvSpPr>
          <p:nvPr/>
        </p:nvSpPr>
        <p:spPr bwMode="auto">
          <a:xfrm>
            <a:off x="457200" y="1447800"/>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rgbClr val="0000CC"/>
              </a:buClr>
              <a:buFontTx/>
              <a:buChar char="•"/>
            </a:pPr>
            <a:endParaRPr lang="en-US" sz="3200">
              <a:latin typeface="Franklin Gothic Book"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2039" y="1880970"/>
            <a:ext cx="7099922" cy="3605429"/>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Change Alignment</a:t>
            </a:r>
            <a:endParaRPr lang="en-US"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10"/>
            </a:pPr>
            <a:r>
              <a:rPr lang="en-US" sz="2400" dirty="0"/>
              <a:t>In the Apply To</a:t>
            </a:r>
            <a:r>
              <a:rPr lang="en-US" sz="2400" i="1" dirty="0"/>
              <a:t> </a:t>
            </a:r>
            <a:r>
              <a:rPr lang="en-US" sz="2400" dirty="0"/>
              <a:t>list under Preview, </a:t>
            </a:r>
            <a:r>
              <a:rPr lang="en-US" sz="2400" b="1" dirty="0"/>
              <a:t>Whole document </a:t>
            </a:r>
            <a:r>
              <a:rPr lang="en-US" sz="2400" dirty="0"/>
              <a:t>is selected, as </a:t>
            </a:r>
            <a:r>
              <a:rPr lang="en-US" sz="2400" dirty="0" smtClean="0"/>
              <a:t/>
            </a:r>
            <a:br>
              <a:rPr lang="en-US" sz="2400" dirty="0" smtClean="0"/>
            </a:br>
            <a:r>
              <a:rPr lang="en-US" sz="2400" dirty="0" smtClean="0"/>
              <a:t>shown in</a:t>
            </a:r>
            <a:br>
              <a:rPr lang="en-US" sz="2400" dirty="0" smtClean="0"/>
            </a:br>
            <a:r>
              <a:rPr lang="en-US" sz="2400" dirty="0" smtClean="0"/>
              <a:t>this figure.</a:t>
            </a:r>
          </a:p>
          <a:p>
            <a:pPr marL="457200" indent="-457200">
              <a:buFont typeface="+mj-lt"/>
              <a:buAutoNum type="arabicPeriod" startAt="10"/>
            </a:pPr>
            <a:r>
              <a:rPr lang="en-US" sz="2400" dirty="0" smtClean="0"/>
              <a:t>Click </a:t>
            </a:r>
            <a:r>
              <a:rPr lang="en-US" sz="2400" b="1" dirty="0" smtClean="0"/>
              <a:t>OK</a:t>
            </a:r>
            <a:r>
              <a:rPr lang="en-US" sz="2400" dirty="0" smtClean="0"/>
              <a: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5866" y="2133600"/>
            <a:ext cx="4724400" cy="4209479"/>
          </a:xfrm>
          <a:prstGeom prst="rect">
            <a:avLst/>
          </a:prstGeom>
        </p:spPr>
      </p:pic>
    </p:spTree>
    <p:extLst>
      <p:ext uri="{BB962C8B-B14F-4D97-AF65-F5344CB8AC3E}">
        <p14:creationId xmlns:p14="http://schemas.microsoft.com/office/powerpoint/2010/main" val="42888552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Change Alignment</a:t>
            </a:r>
            <a:endParaRPr lang="en-US" dirty="0"/>
          </a:p>
        </p:txBody>
      </p:sp>
      <p:sp>
        <p:nvSpPr>
          <p:cNvPr id="6147" name="Content Placeholder 2"/>
          <p:cNvSpPr>
            <a:spLocks noGrp="1"/>
          </p:cNvSpPr>
          <p:nvPr>
            <p:ph idx="1"/>
          </p:nvPr>
        </p:nvSpPr>
        <p:spPr>
          <a:xfrm>
            <a:off x="457200" y="1600200"/>
            <a:ext cx="8229600" cy="4876800"/>
          </a:xfrm>
        </p:spPr>
        <p:txBody>
          <a:bodyPr/>
          <a:lstStyle/>
          <a:p>
            <a:r>
              <a:rPr lang="en-US" sz="2400" dirty="0"/>
              <a:t>The text is centered between the top and bottom margins, as shown in </a:t>
            </a:r>
            <a:r>
              <a:rPr lang="en-US" sz="2400" dirty="0" smtClean="0"/>
              <a:t>this figure.</a:t>
            </a:r>
          </a:p>
          <a:p>
            <a:endParaRPr lang="en-US" sz="2400" dirty="0" smtClean="0"/>
          </a:p>
          <a:p>
            <a:pPr marL="457200" indent="-457200">
              <a:buFont typeface="+mj-lt"/>
              <a:buAutoNum type="arabicPeriod" startAt="10"/>
            </a:pPr>
            <a:endParaRPr lang="en-US" sz="2400" dirty="0"/>
          </a:p>
          <a:p>
            <a:pPr marL="457200" indent="-457200">
              <a:buFont typeface="+mj-lt"/>
              <a:buAutoNum type="arabicPeriod" startAt="10"/>
            </a:pPr>
            <a:endParaRPr lang="en-US" sz="2400" dirty="0" smtClean="0"/>
          </a:p>
          <a:p>
            <a:pPr marL="457200" indent="-457200">
              <a:buFont typeface="+mj-lt"/>
              <a:buAutoNum type="arabicPeriod" startAt="10"/>
            </a:pPr>
            <a:endParaRPr lang="en-US" sz="2400" dirty="0"/>
          </a:p>
          <a:p>
            <a:pPr marL="457200" indent="-457200">
              <a:buFont typeface="+mj-lt"/>
              <a:buAutoNum type="arabicPeriod" startAt="10"/>
            </a:pPr>
            <a:endParaRPr lang="en-US" sz="2400" dirty="0" smtClean="0"/>
          </a:p>
          <a:p>
            <a:pPr marL="457200" indent="-457200">
              <a:buFont typeface="+mj-lt"/>
              <a:buAutoNum type="arabicPeriod" startAt="10"/>
            </a:pPr>
            <a:endParaRPr lang="en-US" sz="2400" dirty="0"/>
          </a:p>
          <a:p>
            <a:pPr marL="457200" indent="-457200">
              <a:buFont typeface="+mj-lt"/>
              <a:buAutoNum type="arabicPeriod" startAt="10"/>
            </a:pPr>
            <a:endParaRPr lang="en-US" sz="2400" dirty="0" smtClean="0"/>
          </a:p>
          <a:p>
            <a:pPr marL="457200" indent="-457200">
              <a:buFont typeface="+mj-lt"/>
              <a:buAutoNum type="arabicPeriod" startAt="12"/>
            </a:pPr>
            <a:r>
              <a:rPr lang="en-US" sz="2400" b="1" dirty="0"/>
              <a:t>SAVE</a:t>
            </a:r>
            <a:r>
              <a:rPr lang="en-US" sz="2400" dirty="0"/>
              <a:t> the document as </a:t>
            </a:r>
            <a:r>
              <a:rPr lang="en-US" sz="2400" b="1" i="1" dirty="0" err="1"/>
              <a:t>handbook_introduction</a:t>
            </a:r>
            <a:r>
              <a:rPr lang="en-US" sz="2400" b="1" i="1" dirty="0"/>
              <a:t> </a:t>
            </a:r>
            <a:r>
              <a:rPr lang="en-US" sz="2400" dirty="0"/>
              <a:t>in the lesson folder on your USB flash drive, then </a:t>
            </a:r>
            <a:r>
              <a:rPr lang="en-US" sz="2400" b="1" dirty="0"/>
              <a:t>CLOSE</a:t>
            </a:r>
            <a:r>
              <a:rPr lang="en-US" sz="2400" dirty="0"/>
              <a:t> the file.</a:t>
            </a:r>
            <a:endParaRPr lang="en-US" sz="24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199" y="2583976"/>
            <a:ext cx="5953991" cy="2743200"/>
          </a:xfrm>
          <a:prstGeom prst="rect">
            <a:avLst/>
          </a:prstGeom>
        </p:spPr>
      </p:pic>
    </p:spTree>
    <p:extLst>
      <p:ext uri="{BB962C8B-B14F-4D97-AF65-F5344CB8AC3E}">
        <p14:creationId xmlns:p14="http://schemas.microsoft.com/office/powerpoint/2010/main" val="30658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Shading a Paragraph</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In </a:t>
            </a:r>
            <a:r>
              <a:rPr lang="en-US" sz="2000" dirty="0" smtClean="0"/>
              <a:t>the following exercise</a:t>
            </a:r>
            <a:r>
              <a:rPr lang="en-US" sz="2000" dirty="0"/>
              <a:t>, you learn to use Word’s Shading feature to color the background behind selected text or paragraphs. </a:t>
            </a:r>
          </a:p>
          <a:p>
            <a:r>
              <a:rPr lang="en-US" sz="2000" dirty="0"/>
              <a:t>To apply shading to a paragraph, click the Shading button in the Paragraph group. </a:t>
            </a:r>
            <a:endParaRPr lang="en-US" sz="2000" dirty="0" smtClean="0"/>
          </a:p>
          <a:p>
            <a:r>
              <a:rPr lang="en-US" sz="2000" dirty="0" smtClean="0"/>
              <a:t>To </a:t>
            </a:r>
            <a:r>
              <a:rPr lang="en-US" sz="2000" dirty="0"/>
              <a:t>choose another color, click the drop-down arrow next to the Shading button, and choose a color in the current theme or a standard color from the Shading menu (place your insertion point over a color to see a ScreenTip with the color’s precise name</a:t>
            </a:r>
            <a:r>
              <a:rPr lang="en-US" sz="2000" dirty="0" smtClean="0"/>
              <a:t>).</a:t>
            </a:r>
          </a:p>
          <a:p>
            <a:r>
              <a:rPr lang="en-US" sz="2000" dirty="0" smtClean="0"/>
              <a:t>To </a:t>
            </a:r>
            <a:r>
              <a:rPr lang="en-US" sz="2000" dirty="0"/>
              <a:t>remove shading, click No Color</a:t>
            </a:r>
            <a:r>
              <a:rPr lang="en-US" sz="2000" dirty="0" smtClean="0"/>
              <a:t>.</a:t>
            </a:r>
          </a:p>
          <a:p>
            <a:r>
              <a:rPr lang="en-US" sz="2000" dirty="0"/>
              <a:t>Click More Colors to open the Colors dialog box, where additional options are available. You can choose standard colors in the Standard tab, or you can create a custom color from the Custom tab.</a:t>
            </a:r>
            <a:endParaRPr lang="en-US" sz="2000" dirty="0"/>
          </a:p>
        </p:txBody>
      </p:sp>
    </p:spTree>
    <p:extLst>
      <p:ext uri="{BB962C8B-B14F-4D97-AF65-F5344CB8AC3E}">
        <p14:creationId xmlns:p14="http://schemas.microsoft.com/office/powerpoint/2010/main" val="27114883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Shade a Paragraph</a:t>
            </a:r>
            <a:endParaRPr lang="en-US" dirty="0"/>
          </a:p>
        </p:txBody>
      </p:sp>
      <p:sp>
        <p:nvSpPr>
          <p:cNvPr id="6147" name="Content Placeholder 2"/>
          <p:cNvSpPr>
            <a:spLocks noGrp="1"/>
          </p:cNvSpPr>
          <p:nvPr>
            <p:ph idx="1"/>
          </p:nvPr>
        </p:nvSpPr>
        <p:spPr>
          <a:xfrm>
            <a:off x="457200" y="1600200"/>
            <a:ext cx="8229600" cy="4876800"/>
          </a:xfrm>
        </p:spPr>
        <p:txBody>
          <a:bodyPr/>
          <a:lstStyle/>
          <a:p>
            <a:r>
              <a:rPr lang="en-US" sz="2400" b="1" dirty="0"/>
              <a:t>OPEN</a:t>
            </a:r>
            <a:r>
              <a:rPr lang="en-US" sz="2400" dirty="0"/>
              <a:t> the </a:t>
            </a:r>
            <a:r>
              <a:rPr lang="en-US" sz="2400" b="1" i="1" dirty="0"/>
              <a:t>diversity</a:t>
            </a:r>
            <a:r>
              <a:rPr lang="en-US" sz="2400" dirty="0"/>
              <a:t> file from the data files for this </a:t>
            </a:r>
            <a:r>
              <a:rPr lang="en-US" sz="2400" dirty="0" smtClean="0"/>
              <a:t>lesson.</a:t>
            </a:r>
          </a:p>
          <a:p>
            <a:pPr marL="457200" indent="-457200">
              <a:buFont typeface="+mj-lt"/>
              <a:buAutoNum type="arabicPeriod"/>
            </a:pPr>
            <a:r>
              <a:rPr lang="en-US" sz="2400" dirty="0"/>
              <a:t>Place the insertion point in the first paragraph</a:t>
            </a:r>
            <a:r>
              <a:rPr lang="en-US" sz="2400" dirty="0" smtClean="0"/>
              <a:t>.</a:t>
            </a:r>
          </a:p>
          <a:p>
            <a:pPr marL="457200" indent="-457200">
              <a:buFont typeface="+mj-lt"/>
              <a:buAutoNum type="arabicPeriod"/>
            </a:pPr>
            <a:r>
              <a:rPr lang="en-US" sz="2400" dirty="0"/>
              <a:t>On the Home tab, in the Paragraph group, click the </a:t>
            </a:r>
            <a:r>
              <a:rPr lang="en-US" sz="2400" b="1" dirty="0"/>
              <a:t>drop-down arrow</a:t>
            </a:r>
            <a:r>
              <a:rPr lang="en-US" sz="2400" dirty="0"/>
              <a:t> </a:t>
            </a:r>
            <a:r>
              <a:rPr lang="en-US" sz="2400" dirty="0" smtClean="0"/>
              <a:t>next</a:t>
            </a:r>
            <a:br>
              <a:rPr lang="en-US" sz="2400" dirty="0" smtClean="0"/>
            </a:br>
            <a:r>
              <a:rPr lang="en-US" sz="2400" dirty="0" smtClean="0"/>
              <a:t>to </a:t>
            </a:r>
            <a:r>
              <a:rPr lang="en-US" sz="2400" dirty="0"/>
              <a:t>the </a:t>
            </a:r>
            <a:r>
              <a:rPr lang="en-US" sz="2400" b="1" dirty="0"/>
              <a:t>Shading</a:t>
            </a:r>
            <a:r>
              <a:rPr lang="en-US" sz="2400" dirty="0"/>
              <a:t> </a:t>
            </a:r>
            <a:r>
              <a:rPr lang="en-US" sz="2400" dirty="0" smtClean="0"/>
              <a:t/>
            </a:r>
            <a:br>
              <a:rPr lang="en-US" sz="2400" dirty="0" smtClean="0"/>
            </a:br>
            <a:r>
              <a:rPr lang="en-US" sz="2400" dirty="0" smtClean="0"/>
              <a:t>button </a:t>
            </a:r>
            <a:r>
              <a:rPr lang="en-US" sz="2400" dirty="0"/>
              <a:t>to display </a:t>
            </a:r>
            <a:r>
              <a:rPr lang="en-US" sz="2400" dirty="0" smtClean="0"/>
              <a:t/>
            </a:r>
            <a:br>
              <a:rPr lang="en-US" sz="2400" dirty="0" smtClean="0"/>
            </a:br>
            <a:r>
              <a:rPr lang="en-US" sz="2400" dirty="0" smtClean="0"/>
              <a:t>the </a:t>
            </a:r>
            <a:r>
              <a:rPr lang="en-US" sz="2400" dirty="0"/>
              <a:t>menu shown </a:t>
            </a:r>
            <a:r>
              <a:rPr lang="en-US" sz="2400" dirty="0" smtClean="0"/>
              <a:t/>
            </a:r>
            <a:br>
              <a:rPr lang="en-US" sz="2400" dirty="0" smtClean="0"/>
            </a:br>
            <a:r>
              <a:rPr lang="en-US" sz="2400" dirty="0" smtClean="0"/>
              <a:t>in this figure.</a:t>
            </a:r>
            <a:endParaRPr lang="en-US" sz="2400" dirty="0"/>
          </a:p>
          <a:p>
            <a:pPr marL="457200" indent="-457200">
              <a:buFont typeface="+mj-lt"/>
              <a:buAutoNum type="arabicPeriod"/>
            </a:pPr>
            <a:r>
              <a:rPr lang="en-US" sz="2400" dirty="0"/>
              <a:t>In the Theme </a:t>
            </a:r>
            <a:r>
              <a:rPr lang="en-US" sz="2400" dirty="0" smtClean="0"/>
              <a:t>Colors</a:t>
            </a:r>
            <a:br>
              <a:rPr lang="en-US" sz="2400" dirty="0" smtClean="0"/>
            </a:br>
            <a:r>
              <a:rPr lang="en-US" sz="2400" dirty="0" smtClean="0"/>
              <a:t>palette</a:t>
            </a:r>
            <a:r>
              <a:rPr lang="en-US" sz="2400" dirty="0"/>
              <a:t>, click the color in the third row of the last column (</a:t>
            </a:r>
            <a:r>
              <a:rPr lang="en-US" sz="2400" b="1" dirty="0"/>
              <a:t>Orange, Accent 6, Lighter 40%</a:t>
            </a:r>
            <a:r>
              <a:rPr lang="en-US" sz="2400" dirty="0"/>
              <a:t>), as shown in </a:t>
            </a:r>
            <a:r>
              <a:rPr lang="en-US" sz="2400" dirty="0" smtClean="0"/>
              <a:t>the figure on the next slide.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6999" y="3352800"/>
            <a:ext cx="362001" cy="26673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3800" y="3048000"/>
            <a:ext cx="4408715" cy="1981200"/>
          </a:xfrm>
          <a:prstGeom prst="rect">
            <a:avLst/>
          </a:prstGeom>
        </p:spPr>
      </p:pic>
    </p:spTree>
    <p:extLst>
      <p:ext uri="{BB962C8B-B14F-4D97-AF65-F5344CB8AC3E}">
        <p14:creationId xmlns:p14="http://schemas.microsoft.com/office/powerpoint/2010/main" val="37945142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Shade a Paragraph</a:t>
            </a:r>
            <a:endParaRPr lang="en-US" dirty="0"/>
          </a:p>
        </p:txBody>
      </p:sp>
      <p:sp>
        <p:nvSpPr>
          <p:cNvPr id="6147" name="Content Placeholder 2"/>
          <p:cNvSpPr>
            <a:spLocks noGrp="1"/>
          </p:cNvSpPr>
          <p:nvPr>
            <p:ph idx="1"/>
          </p:nvPr>
        </p:nvSpPr>
        <p:spPr>
          <a:xfrm>
            <a:off x="457200" y="1600200"/>
            <a:ext cx="8229600" cy="4876800"/>
          </a:xfrm>
        </p:spPr>
        <p:txBody>
          <a:bodyPr/>
          <a:lstStyle/>
          <a:p>
            <a:r>
              <a:rPr lang="en-US" sz="2400" dirty="0" smtClean="0"/>
              <a:t>Choosing the </a:t>
            </a:r>
            <a:r>
              <a:rPr lang="en-US" sz="2400" b="1" dirty="0" smtClean="0"/>
              <a:t>Orange</a:t>
            </a:r>
            <a:r>
              <a:rPr lang="en-US" sz="2400" b="1" dirty="0"/>
              <a:t>, Accent 6, Lighter 40</a:t>
            </a:r>
            <a:r>
              <a:rPr lang="en-US" sz="2400" b="1" dirty="0" smtClean="0"/>
              <a:t>% </a:t>
            </a:r>
            <a:r>
              <a:rPr lang="en-US" sz="2400" dirty="0" smtClean="0"/>
              <a:t>color:</a:t>
            </a:r>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pPr marL="457200" indent="-457200">
              <a:buFont typeface="+mj-lt"/>
              <a:buAutoNum type="arabicPeriod" startAt="4"/>
            </a:pPr>
            <a:r>
              <a:rPr lang="en-US" sz="2400" b="1" dirty="0"/>
              <a:t>SAVE</a:t>
            </a:r>
            <a:r>
              <a:rPr lang="en-US" sz="2400" dirty="0"/>
              <a:t> the document as </a:t>
            </a:r>
            <a:r>
              <a:rPr lang="en-US" sz="2400" b="1" i="1" dirty="0" err="1"/>
              <a:t>handbook_diversity</a:t>
            </a:r>
            <a:r>
              <a:rPr lang="en-US" sz="2400" dirty="0"/>
              <a:t> in the lesson folder on your USB flash drive.</a:t>
            </a: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2286000"/>
            <a:ext cx="7007842" cy="2524265"/>
          </a:xfrm>
          <a:prstGeom prst="rect">
            <a:avLst/>
          </a:prstGeom>
        </p:spPr>
      </p:pic>
    </p:spTree>
    <p:extLst>
      <p:ext uri="{BB962C8B-B14F-4D97-AF65-F5344CB8AC3E}">
        <p14:creationId xmlns:p14="http://schemas.microsoft.com/office/powerpoint/2010/main" val="1888847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Placing a Border Around a Paragraph</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Like shading, borders can add interest and emphasis to paragraphs</a:t>
            </a:r>
            <a:r>
              <a:rPr lang="en-US" sz="2000" dirty="0" smtClean="0"/>
              <a:t>.</a:t>
            </a:r>
          </a:p>
          <a:p>
            <a:r>
              <a:rPr lang="en-US" sz="2000" dirty="0" smtClean="0"/>
              <a:t>Borders </a:t>
            </a:r>
            <a:r>
              <a:rPr lang="en-US" sz="2000" dirty="0"/>
              <a:t>can be formatted with a variety of styles, colors, and widths. </a:t>
            </a:r>
            <a:endParaRPr lang="en-US" sz="2000" dirty="0" smtClean="0"/>
          </a:p>
          <a:p>
            <a:r>
              <a:rPr lang="en-US" sz="2000" dirty="0" smtClean="0"/>
              <a:t>In the following exercise</a:t>
            </a:r>
            <a:r>
              <a:rPr lang="en-US" sz="2000" dirty="0"/>
              <a:t>, you use Word’s Border options to apply a border to a paragraph in your document.</a:t>
            </a:r>
          </a:p>
          <a:p>
            <a:r>
              <a:rPr lang="en-US" sz="2000" dirty="0"/>
              <a:t>You can apply a border to a paragraph by clicking the Border button in the Paragraph group on the Home tab. To change the border style, click the drop-down arrow next to the Border button.</a:t>
            </a:r>
          </a:p>
          <a:p>
            <a:r>
              <a:rPr lang="en-US" sz="2000" dirty="0"/>
              <a:t>For additional options, click the Borders and Shading option on the Border menu to display the Borders tab of the Borders and Shading dialog </a:t>
            </a:r>
            <a:r>
              <a:rPr lang="en-US" sz="2000" dirty="0" smtClean="0"/>
              <a:t>box.</a:t>
            </a:r>
          </a:p>
          <a:p>
            <a:r>
              <a:rPr lang="en-US" sz="2000" dirty="0" smtClean="0"/>
              <a:t>You </a:t>
            </a:r>
            <a:r>
              <a:rPr lang="en-US" sz="2000" dirty="0"/>
              <a:t>can choose a number of border colors and styles in this dialog box, or you can remove a border completely. This dialog box also contains tabs for page border options and shading.</a:t>
            </a:r>
            <a:endParaRPr lang="en-US" sz="2000" dirty="0"/>
          </a:p>
        </p:txBody>
      </p:sp>
    </p:spTree>
    <p:extLst>
      <p:ext uri="{BB962C8B-B14F-4D97-AF65-F5344CB8AC3E}">
        <p14:creationId xmlns:p14="http://schemas.microsoft.com/office/powerpoint/2010/main" val="975765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Place a Border</a:t>
            </a:r>
            <a:br>
              <a:rPr lang="en-US" dirty="0" smtClean="0"/>
            </a:br>
            <a:r>
              <a:rPr lang="en-US" dirty="0" smtClean="0"/>
              <a:t>Around a Paragraph</a:t>
            </a:r>
            <a:endParaRPr lang="en-US" dirty="0"/>
          </a:p>
        </p:txBody>
      </p:sp>
      <p:sp>
        <p:nvSpPr>
          <p:cNvPr id="6147"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a:t>
            </a:r>
            <a:r>
              <a:rPr lang="en-US" sz="2400" dirty="0" smtClean="0"/>
              <a:t>exercise.</a:t>
            </a:r>
          </a:p>
          <a:p>
            <a:pPr marL="457200" indent="-457200">
              <a:buFont typeface="+mj-lt"/>
              <a:buAutoNum type="arabicPeriod"/>
            </a:pPr>
            <a:r>
              <a:rPr lang="en-US" sz="2400" dirty="0"/>
              <a:t>Place the insertion point in the second paragraph</a:t>
            </a:r>
            <a:r>
              <a:rPr lang="en-US" sz="2400" dirty="0" smtClean="0"/>
              <a:t>.</a:t>
            </a:r>
          </a:p>
          <a:p>
            <a:pPr marL="457200" indent="-457200">
              <a:buFont typeface="+mj-lt"/>
              <a:buAutoNum type="arabicPeriod"/>
            </a:pPr>
            <a:r>
              <a:rPr lang="en-US" sz="2400" dirty="0"/>
              <a:t>On the Home tab, in </a:t>
            </a:r>
            <a:r>
              <a:rPr lang="en-US" sz="2400" dirty="0" smtClean="0"/>
              <a:t/>
            </a:r>
            <a:br>
              <a:rPr lang="en-US" sz="2400" dirty="0" smtClean="0"/>
            </a:br>
            <a:r>
              <a:rPr lang="en-US" sz="2400" dirty="0" smtClean="0"/>
              <a:t>the </a:t>
            </a:r>
            <a:r>
              <a:rPr lang="en-US" sz="2400" dirty="0"/>
              <a:t>Paragraph group</a:t>
            </a:r>
            <a:r>
              <a:rPr lang="en-US" sz="2400" dirty="0" smtClean="0"/>
              <a:t>,</a:t>
            </a:r>
            <a:br>
              <a:rPr lang="en-US" sz="2400" dirty="0" smtClean="0"/>
            </a:br>
            <a:r>
              <a:rPr lang="en-US" sz="2400" dirty="0" smtClean="0"/>
              <a:t>click the </a:t>
            </a:r>
            <a:r>
              <a:rPr lang="en-US" sz="2400" b="1" dirty="0" smtClean="0"/>
              <a:t>drop-down </a:t>
            </a:r>
            <a:br>
              <a:rPr lang="en-US" sz="2400" b="1" dirty="0" smtClean="0"/>
            </a:br>
            <a:r>
              <a:rPr lang="en-US" sz="2400" b="1" dirty="0" smtClean="0"/>
              <a:t>arrow </a:t>
            </a:r>
            <a:r>
              <a:rPr lang="en-US" sz="2400" dirty="0" smtClean="0"/>
              <a:t>next </a:t>
            </a:r>
            <a:r>
              <a:rPr lang="en-US" sz="2400" dirty="0"/>
              <a:t>to the </a:t>
            </a:r>
            <a:r>
              <a:rPr lang="en-US" sz="2400" dirty="0" smtClean="0"/>
              <a:t/>
            </a:r>
            <a:br>
              <a:rPr lang="en-US" sz="2400" dirty="0" smtClean="0"/>
            </a:br>
            <a:r>
              <a:rPr lang="en-US" sz="2400" b="1" dirty="0" smtClean="0"/>
              <a:t>Border</a:t>
            </a:r>
            <a:r>
              <a:rPr lang="en-US" sz="2400" dirty="0" smtClean="0"/>
              <a:t>          button </a:t>
            </a:r>
            <a:br>
              <a:rPr lang="en-US" sz="2400" dirty="0" smtClean="0"/>
            </a:br>
            <a:r>
              <a:rPr lang="en-US" sz="2400" dirty="0" smtClean="0"/>
              <a:t>to </a:t>
            </a:r>
            <a:r>
              <a:rPr lang="en-US" sz="2400" dirty="0"/>
              <a:t>display the </a:t>
            </a:r>
            <a:r>
              <a:rPr lang="en-US" sz="2400" dirty="0" smtClean="0"/>
              <a:t>menu</a:t>
            </a:r>
            <a:br>
              <a:rPr lang="en-US" sz="2400" dirty="0" smtClean="0"/>
            </a:br>
            <a:r>
              <a:rPr lang="en-US" sz="2400" dirty="0" smtClean="0"/>
              <a:t>shown </a:t>
            </a:r>
            <a:r>
              <a:rPr lang="en-US" sz="2400" dirty="0"/>
              <a:t>in </a:t>
            </a:r>
            <a:r>
              <a:rPr lang="en-US" sz="2400" dirty="0" smtClean="0"/>
              <a:t>this figure.</a:t>
            </a:r>
          </a:p>
          <a:p>
            <a:pPr marL="457200" indent="-457200">
              <a:buFont typeface="+mj-lt"/>
              <a:buAutoNum type="arabicPeriod"/>
            </a:pPr>
            <a:endParaRPr lang="en-US" sz="2400" dirty="0" smtClean="0"/>
          </a:p>
          <a:p>
            <a:pPr marL="457200" indent="-457200">
              <a:buFont typeface="+mj-lt"/>
              <a:buAutoNum type="arabicPeriod"/>
            </a:pPr>
            <a:r>
              <a:rPr lang="en-US" sz="2400" dirty="0" smtClean="0"/>
              <a:t>Click </a:t>
            </a:r>
            <a:r>
              <a:rPr lang="en-US" sz="2400" b="1" dirty="0"/>
              <a:t>Outside Borders </a:t>
            </a:r>
            <a:r>
              <a:rPr lang="en-US" sz="2400" dirty="0"/>
              <a:t>on the menu.</a:t>
            </a:r>
            <a:endParaRPr lang="en-US" sz="24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2752535"/>
            <a:ext cx="4667607" cy="257213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7400" y="4038600"/>
            <a:ext cx="476317" cy="285790"/>
          </a:xfrm>
          <a:prstGeom prst="rect">
            <a:avLst/>
          </a:prstGeom>
        </p:spPr>
      </p:pic>
    </p:spTree>
    <p:extLst>
      <p:ext uri="{BB962C8B-B14F-4D97-AF65-F5344CB8AC3E}">
        <p14:creationId xmlns:p14="http://schemas.microsoft.com/office/powerpoint/2010/main" val="7203352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Place a Border</a:t>
            </a:r>
            <a:br>
              <a:rPr lang="en-US" dirty="0" smtClean="0"/>
            </a:br>
            <a:r>
              <a:rPr lang="en-US" dirty="0" smtClean="0"/>
              <a:t>Around a Paragraph</a:t>
            </a:r>
            <a:endParaRPr lang="en-US"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4"/>
            </a:pPr>
            <a:r>
              <a:rPr lang="en-US" sz="2400" dirty="0"/>
              <a:t>Your document should look similar to </a:t>
            </a:r>
            <a:r>
              <a:rPr lang="en-US" sz="2400" dirty="0" smtClean="0"/>
              <a:t>this figure.</a:t>
            </a:r>
            <a:endParaRPr lang="en-US" sz="2400" dirty="0"/>
          </a:p>
          <a:p>
            <a:pPr marL="457200" indent="-457200">
              <a:buFont typeface="+mj-lt"/>
              <a:buAutoNum type="arabicPeriod" startAt="4"/>
            </a:pPr>
            <a:endParaRPr lang="en-US" sz="2400" dirty="0" smtClean="0"/>
          </a:p>
          <a:p>
            <a:pPr marL="457200" indent="-457200">
              <a:buFont typeface="+mj-lt"/>
              <a:buAutoNum type="arabicPeriod" startAt="4"/>
            </a:pPr>
            <a:endParaRPr lang="en-US" sz="2400" dirty="0"/>
          </a:p>
          <a:p>
            <a:pPr marL="457200" indent="-457200">
              <a:buFont typeface="+mj-lt"/>
              <a:buAutoNum type="arabicPeriod" startAt="4"/>
            </a:pPr>
            <a:endParaRPr lang="en-US" sz="2400" dirty="0" smtClean="0"/>
          </a:p>
          <a:p>
            <a:pPr marL="457200" indent="-457200">
              <a:buFont typeface="+mj-lt"/>
              <a:buAutoNum type="arabicPeriod" startAt="4"/>
            </a:pPr>
            <a:endParaRPr lang="en-US" sz="2400" dirty="0"/>
          </a:p>
          <a:p>
            <a:pPr marL="457200" indent="-457200">
              <a:buFont typeface="+mj-lt"/>
              <a:buAutoNum type="arabicPeriod" startAt="4"/>
            </a:pPr>
            <a:endParaRPr lang="en-US" sz="2400" dirty="0" smtClean="0"/>
          </a:p>
          <a:p>
            <a:pPr marL="457200" indent="-457200">
              <a:buFont typeface="+mj-lt"/>
              <a:buAutoNum type="arabicPeriod" startAt="4"/>
            </a:pPr>
            <a:endParaRPr lang="en-US" sz="2400" dirty="0"/>
          </a:p>
          <a:p>
            <a:pPr marL="457200" indent="-457200">
              <a:buFont typeface="+mj-lt"/>
              <a:buAutoNum type="arabicPeriod" startAt="4"/>
            </a:pPr>
            <a:r>
              <a:rPr lang="en-US" sz="2400" b="1" dirty="0"/>
              <a:t>SAVE</a:t>
            </a:r>
            <a:r>
              <a:rPr lang="en-US" sz="2400" dirty="0"/>
              <a:t> the document with the same filename in the lesson folder on your USB flash drive.</a:t>
            </a: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0200" y="2209800"/>
            <a:ext cx="6019800" cy="2321067"/>
          </a:xfrm>
          <a:prstGeom prst="rect">
            <a:avLst/>
          </a:prstGeom>
        </p:spPr>
      </p:pic>
      <p:sp>
        <p:nvSpPr>
          <p:cNvPr id="8" name="TextBox 7"/>
          <p:cNvSpPr txBox="1"/>
          <p:nvPr/>
        </p:nvSpPr>
        <p:spPr>
          <a:xfrm>
            <a:off x="2286000" y="5692914"/>
            <a:ext cx="6400800" cy="707886"/>
          </a:xfrm>
          <a:prstGeom prst="rect">
            <a:avLst/>
          </a:prstGeom>
          <a:solidFill>
            <a:schemeClr val="accent2"/>
          </a:solidFill>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defRPr/>
            </a:pPr>
            <a:r>
              <a:rPr lang="en-US" sz="2000" b="1" dirty="0"/>
              <a:t>NOTE</a:t>
            </a:r>
            <a:r>
              <a:rPr lang="en-US" sz="2000" dirty="0"/>
              <a:t>: </a:t>
            </a:r>
            <a:r>
              <a:rPr lang="en-US" sz="2000" dirty="0"/>
              <a:t>Borders can also be added to pages, sections, tables, cells, graphic objects, and pictures.</a:t>
            </a:r>
            <a:endParaRPr lang="en-US" sz="2000" dirty="0"/>
          </a:p>
        </p:txBody>
      </p:sp>
    </p:spTree>
    <p:extLst>
      <p:ext uri="{BB962C8B-B14F-4D97-AF65-F5344CB8AC3E}">
        <p14:creationId xmlns:p14="http://schemas.microsoft.com/office/powerpoint/2010/main" val="1501409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Clearing the Formats from a Paragraph</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After formatting your document, you may decide that you no longer want any formatting in a paragraph or that you want to begin again</a:t>
            </a:r>
            <a:r>
              <a:rPr lang="en-US" sz="2000" dirty="0" smtClean="0"/>
              <a:t>.</a:t>
            </a:r>
          </a:p>
          <a:p>
            <a:r>
              <a:rPr lang="en-US" sz="2000" dirty="0" smtClean="0"/>
              <a:t>The </a:t>
            </a:r>
            <a:r>
              <a:rPr lang="en-US" sz="2000" dirty="0"/>
              <a:t>Clear Formatting command provides an easy way to change a paragraph back to plain text</a:t>
            </a:r>
            <a:r>
              <a:rPr lang="en-US" sz="2000" dirty="0" smtClean="0"/>
              <a:t>.</a:t>
            </a:r>
          </a:p>
          <a:p>
            <a:r>
              <a:rPr lang="en-US" sz="2000" dirty="0" smtClean="0"/>
              <a:t>When </a:t>
            </a:r>
            <a:r>
              <a:rPr lang="en-US" sz="2000" dirty="0"/>
              <a:t>you execute this command, all formatting is removed, and the font and font size revert to the original document settings</a:t>
            </a:r>
            <a:r>
              <a:rPr lang="en-US" sz="2000" dirty="0" smtClean="0"/>
              <a:t>.</a:t>
            </a:r>
          </a:p>
          <a:p>
            <a:r>
              <a:rPr lang="en-US" sz="2000" dirty="0" smtClean="0"/>
              <a:t>In the following </a:t>
            </a:r>
            <a:r>
              <a:rPr lang="en-US" sz="2000" dirty="0"/>
              <a:t>exercise, you use the Clear Formatting command to clear all formats from selected paragraphs in Word</a:t>
            </a:r>
            <a:r>
              <a:rPr lang="en-US" sz="2000" dirty="0" smtClean="0"/>
              <a:t>.</a:t>
            </a:r>
            <a:endParaRPr lang="en-US" sz="2000" dirty="0"/>
          </a:p>
        </p:txBody>
      </p:sp>
    </p:spTree>
    <p:extLst>
      <p:ext uri="{BB962C8B-B14F-4D97-AF65-F5344CB8AC3E}">
        <p14:creationId xmlns:p14="http://schemas.microsoft.com/office/powerpoint/2010/main" val="32025119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Clear Paragraph Formats</a:t>
            </a:r>
            <a:endParaRPr lang="en-US" dirty="0"/>
          </a:p>
        </p:txBody>
      </p:sp>
      <p:sp>
        <p:nvSpPr>
          <p:cNvPr id="6147"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a:t>
            </a:r>
            <a:r>
              <a:rPr lang="en-US" sz="2400" dirty="0" smtClean="0"/>
              <a:t>exercise.</a:t>
            </a:r>
          </a:p>
          <a:p>
            <a:pPr marL="457200" indent="-457200">
              <a:buFont typeface="+mj-lt"/>
              <a:buAutoNum type="arabicPeriod"/>
            </a:pPr>
            <a:r>
              <a:rPr lang="en-US" sz="2400" dirty="0"/>
              <a:t>Select the first two paragraphs</a:t>
            </a:r>
            <a:r>
              <a:rPr lang="en-US" sz="2400" dirty="0" smtClean="0"/>
              <a:t>.</a:t>
            </a:r>
          </a:p>
          <a:p>
            <a:pPr marL="457200" indent="-457200">
              <a:buFont typeface="+mj-lt"/>
              <a:buAutoNum type="arabicPeriod"/>
            </a:pPr>
            <a:r>
              <a:rPr lang="en-US" sz="2400" dirty="0"/>
              <a:t>On the Home tab, in the Font group, click the Clear Formatting </a:t>
            </a:r>
            <a:r>
              <a:rPr lang="en-US" sz="2400" dirty="0" smtClean="0"/>
              <a:t>           button.</a:t>
            </a:r>
          </a:p>
          <a:p>
            <a:pPr marL="457200" indent="-457200">
              <a:buFont typeface="+mj-lt"/>
              <a:buAutoNum type="arabicPeriod"/>
            </a:pPr>
            <a:r>
              <a:rPr lang="en-US" sz="2400" b="1" dirty="0"/>
              <a:t>SAVE</a:t>
            </a:r>
            <a:r>
              <a:rPr lang="en-US" sz="2400" dirty="0"/>
              <a:t> the document as </a:t>
            </a:r>
            <a:r>
              <a:rPr lang="en-US" sz="2400" b="1" i="1" dirty="0" err="1"/>
              <a:t>handbook_eeo</a:t>
            </a:r>
            <a:r>
              <a:rPr lang="en-US" sz="2400" dirty="0"/>
              <a:t> in the lesson folder on your USB flash drive, then </a:t>
            </a:r>
            <a:r>
              <a:rPr lang="en-US" sz="2400" b="1" dirty="0"/>
              <a:t>CLOSE</a:t>
            </a:r>
            <a:r>
              <a:rPr lang="en-US" sz="2400" dirty="0"/>
              <a:t> the file.</a:t>
            </a: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800" y="2905624"/>
            <a:ext cx="657317" cy="485843"/>
          </a:xfrm>
          <a:prstGeom prst="rect">
            <a:avLst/>
          </a:prstGeom>
        </p:spPr>
      </p:pic>
    </p:spTree>
    <p:extLst>
      <p:ext uri="{BB962C8B-B14F-4D97-AF65-F5344CB8AC3E}">
        <p14:creationId xmlns:p14="http://schemas.microsoft.com/office/powerpoint/2010/main" val="4011596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Software Orientation</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The Paragraph dialog box contains Word’s commands for changing paragraph alignment, indentation, and spacing. </a:t>
            </a:r>
            <a:r>
              <a:rPr lang="en-US" sz="2000" dirty="0" smtClean="0"/>
              <a:t>Use the figure below </a:t>
            </a:r>
            <a:r>
              <a:rPr lang="en-US" sz="2000" dirty="0"/>
              <a:t>as a reference throughout this lesson as well as the rest of this book</a:t>
            </a:r>
            <a:r>
              <a:rPr lang="en-US" sz="2000" dirty="0" smtClean="0"/>
              <a:t>.</a:t>
            </a:r>
          </a:p>
          <a:p>
            <a:endParaRPr lang="en-US" sz="20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9481" y="2743200"/>
            <a:ext cx="4784271" cy="34290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Setting Line Spacing in Text</a:t>
            </a:r>
            <a:br>
              <a:rPr lang="en-US" dirty="0" smtClean="0"/>
            </a:br>
            <a:r>
              <a:rPr lang="en-US" dirty="0" smtClean="0"/>
              <a:t>and Between Paragraphs</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In Word, you can determine how much space separates lines of text, and you also can set the spacing between paragraphs. </a:t>
            </a:r>
            <a:endParaRPr lang="en-US" sz="2000" dirty="0" smtClean="0"/>
          </a:p>
          <a:p>
            <a:r>
              <a:rPr lang="en-US" sz="2000" dirty="0" smtClean="0"/>
              <a:t>By </a:t>
            </a:r>
            <a:r>
              <a:rPr lang="en-US" sz="2000" dirty="0"/>
              <a:t>default, Word sets line spacing (the space between each line of text) to 1.15. Line spacing is paragraph based and can be customized by specifying a point size. </a:t>
            </a:r>
            <a:endParaRPr lang="en-US" sz="2000" dirty="0" smtClean="0"/>
          </a:p>
          <a:p>
            <a:r>
              <a:rPr lang="en-US" sz="2000" dirty="0" smtClean="0"/>
              <a:t>Paragraph </a:t>
            </a:r>
            <a:r>
              <a:rPr lang="en-US" sz="2000" dirty="0"/>
              <a:t>spacing, which affects the space above and below paragraphs, is set to 10 points after each paragraph by default. The higher the point size is, the greater the space between paragraphs is. In this exercise, you learn to set both line and paragraph spacing</a:t>
            </a:r>
            <a:r>
              <a:rPr lang="en-US" sz="2000" dirty="0" smtClean="0"/>
              <a:t>.</a:t>
            </a:r>
          </a:p>
        </p:txBody>
      </p:sp>
    </p:spTree>
    <p:extLst>
      <p:ext uri="{BB962C8B-B14F-4D97-AF65-F5344CB8AC3E}">
        <p14:creationId xmlns:p14="http://schemas.microsoft.com/office/powerpoint/2010/main" val="31393615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Setting Line Spacing</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b="1" i="1" dirty="0" smtClean="0"/>
              <a:t>Line </a:t>
            </a:r>
            <a:r>
              <a:rPr lang="en-US" sz="2000" b="1" i="1" dirty="0"/>
              <a:t>spacing </a:t>
            </a:r>
            <a:r>
              <a:rPr lang="en-US" sz="2000" dirty="0"/>
              <a:t>is the amount of space between the lines of text in a paragraph. In this exercise, you learn to set line spacing using a number of Word paragraph formatting tools</a:t>
            </a:r>
            <a:r>
              <a:rPr lang="en-US" sz="2000" dirty="0" smtClean="0"/>
              <a:t>.</a:t>
            </a:r>
          </a:p>
          <a:p>
            <a:r>
              <a:rPr lang="en-US" sz="2000" dirty="0"/>
              <a:t>Table 4-4 provides additional information regarding line spacing options and descriptions.</a:t>
            </a:r>
            <a:endParaRPr lang="en-US" sz="2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0333" y="3352800"/>
            <a:ext cx="5953425" cy="3069322"/>
          </a:xfrm>
          <a:prstGeom prst="rect">
            <a:avLst/>
          </a:prstGeom>
        </p:spPr>
      </p:pic>
    </p:spTree>
    <p:extLst>
      <p:ext uri="{BB962C8B-B14F-4D97-AF65-F5344CB8AC3E}">
        <p14:creationId xmlns:p14="http://schemas.microsoft.com/office/powerpoint/2010/main" val="42087371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Set Line Spacing in a Paragraph</a:t>
            </a:r>
            <a:endParaRPr lang="en-US" dirty="0"/>
          </a:p>
        </p:txBody>
      </p:sp>
      <p:sp>
        <p:nvSpPr>
          <p:cNvPr id="6147" name="Content Placeholder 2"/>
          <p:cNvSpPr>
            <a:spLocks noGrp="1"/>
          </p:cNvSpPr>
          <p:nvPr>
            <p:ph idx="1"/>
          </p:nvPr>
        </p:nvSpPr>
        <p:spPr>
          <a:xfrm>
            <a:off x="457200" y="1600200"/>
            <a:ext cx="8229600" cy="4876800"/>
          </a:xfrm>
        </p:spPr>
        <p:txBody>
          <a:bodyPr/>
          <a:lstStyle/>
          <a:p>
            <a:r>
              <a:rPr lang="en-US" sz="2400" b="1" dirty="0"/>
              <a:t>OPEN</a:t>
            </a:r>
            <a:r>
              <a:rPr lang="en-US" sz="2400" dirty="0"/>
              <a:t> the </a:t>
            </a:r>
            <a:r>
              <a:rPr lang="en-US" sz="2400" b="1" i="1" dirty="0" err="1"/>
              <a:t>handbook_introduction</a:t>
            </a:r>
            <a:r>
              <a:rPr lang="en-US" sz="2400" dirty="0"/>
              <a:t> document you completed earlier in this </a:t>
            </a:r>
            <a:r>
              <a:rPr lang="en-US" sz="2400" dirty="0" smtClean="0"/>
              <a:t>lesson.</a:t>
            </a:r>
          </a:p>
          <a:p>
            <a:pPr marL="457200" indent="-457200">
              <a:buFont typeface="+mj-lt"/>
              <a:buAutoNum type="arabicPeriod"/>
            </a:pPr>
            <a:r>
              <a:rPr lang="en-US" sz="2400" dirty="0"/>
              <a:t>Place the insertion point in the first paragraph</a:t>
            </a:r>
            <a:r>
              <a:rPr lang="en-US" sz="2400" dirty="0" smtClean="0"/>
              <a:t>.</a:t>
            </a:r>
          </a:p>
          <a:p>
            <a:pPr marL="457200" indent="-457200">
              <a:buFont typeface="+mj-lt"/>
              <a:buAutoNum type="arabicPeriod"/>
            </a:pPr>
            <a:r>
              <a:rPr lang="en-US" sz="2400" dirty="0"/>
              <a:t>On the Home tab, in </a:t>
            </a:r>
            <a:r>
              <a:rPr lang="en-US" sz="2400" dirty="0" smtClean="0"/>
              <a:t/>
            </a:r>
            <a:br>
              <a:rPr lang="en-US" sz="2400" dirty="0" smtClean="0"/>
            </a:br>
            <a:r>
              <a:rPr lang="en-US" sz="2400" dirty="0" smtClean="0"/>
              <a:t>the </a:t>
            </a:r>
            <a:r>
              <a:rPr lang="en-US" sz="2400" dirty="0"/>
              <a:t>Paragraph group</a:t>
            </a:r>
            <a:r>
              <a:rPr lang="en-US" sz="2400" dirty="0" smtClean="0"/>
              <a:t>,</a:t>
            </a:r>
            <a:br>
              <a:rPr lang="en-US" sz="2400" dirty="0" smtClean="0"/>
            </a:br>
            <a:r>
              <a:rPr lang="en-US" sz="2400" dirty="0" smtClean="0"/>
              <a:t>click </a:t>
            </a:r>
            <a:r>
              <a:rPr lang="en-US" sz="2400" dirty="0"/>
              <a:t>the </a:t>
            </a:r>
            <a:r>
              <a:rPr lang="en-US" sz="2400" b="1" dirty="0"/>
              <a:t>Line and </a:t>
            </a:r>
            <a:r>
              <a:rPr lang="en-US" sz="2400" b="1" dirty="0" smtClean="0"/>
              <a:t/>
            </a:r>
            <a:br>
              <a:rPr lang="en-US" sz="2400" b="1" dirty="0" smtClean="0"/>
            </a:br>
            <a:r>
              <a:rPr lang="en-US" sz="2400" b="1" dirty="0" smtClean="0"/>
              <a:t>Paragraph </a:t>
            </a:r>
            <a:r>
              <a:rPr lang="en-US" sz="2400" b="1" dirty="0"/>
              <a:t>Spacing </a:t>
            </a:r>
            <a:r>
              <a:rPr lang="en-US" sz="2400" b="1" dirty="0" smtClean="0"/>
              <a:t/>
            </a:r>
            <a:br>
              <a:rPr lang="en-US" sz="2400" b="1" dirty="0" smtClean="0"/>
            </a:br>
            <a:r>
              <a:rPr lang="en-US" sz="2400" b="1" dirty="0" smtClean="0"/>
              <a:t>         </a:t>
            </a:r>
            <a:r>
              <a:rPr lang="en-US" sz="2400" dirty="0" smtClean="0"/>
              <a:t>button </a:t>
            </a:r>
            <a:r>
              <a:rPr lang="en-US" sz="2400" dirty="0"/>
              <a:t>to </a:t>
            </a:r>
            <a:r>
              <a:rPr lang="en-US" sz="2400" dirty="0" smtClean="0"/>
              <a:t/>
            </a:r>
            <a:br>
              <a:rPr lang="en-US" sz="2400" dirty="0" smtClean="0"/>
            </a:br>
            <a:r>
              <a:rPr lang="en-US" sz="2400" dirty="0" smtClean="0"/>
              <a:t>display the </a:t>
            </a:r>
            <a:r>
              <a:rPr lang="en-US" sz="2400" dirty="0"/>
              <a:t>Line </a:t>
            </a:r>
            <a:r>
              <a:rPr lang="en-US" sz="2400" dirty="0" smtClean="0"/>
              <a:t/>
            </a:r>
            <a:br>
              <a:rPr lang="en-US" sz="2400" dirty="0" smtClean="0"/>
            </a:br>
            <a:r>
              <a:rPr lang="en-US" sz="2400" dirty="0" smtClean="0"/>
              <a:t>Spacing </a:t>
            </a:r>
            <a:r>
              <a:rPr lang="en-US" sz="2400" dirty="0"/>
              <a:t>menu, as shown in </a:t>
            </a:r>
            <a:r>
              <a:rPr lang="en-US" sz="2400" dirty="0" smtClean="0"/>
              <a:t>this figure.</a:t>
            </a:r>
          </a:p>
          <a:p>
            <a:pPr marL="457200" indent="-457200">
              <a:buFont typeface="+mj-lt"/>
              <a:buAutoNum type="arabicPeriod"/>
            </a:pPr>
            <a:r>
              <a:rPr lang="en-US" sz="2400" dirty="0"/>
              <a:t>Select </a:t>
            </a:r>
            <a:r>
              <a:rPr lang="en-US" sz="2400" b="1" dirty="0"/>
              <a:t>2.0</a:t>
            </a:r>
            <a:r>
              <a:rPr lang="en-US" sz="2400" dirty="0"/>
              <a:t> to double-space the selected text.</a:t>
            </a:r>
            <a:endParaRPr lang="en-US" sz="2400" dirty="0" smtClean="0"/>
          </a:p>
          <a:p>
            <a:pPr marL="457200" indent="-457200">
              <a:buFont typeface="+mj-lt"/>
              <a:buAutoNum type="arabicPeriod"/>
            </a:pPr>
            <a:endParaRPr lang="en-US" sz="24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3048000"/>
            <a:ext cx="4648200" cy="197359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4390978"/>
            <a:ext cx="352474" cy="333422"/>
          </a:xfrm>
          <a:prstGeom prst="rect">
            <a:avLst/>
          </a:prstGeom>
        </p:spPr>
      </p:pic>
    </p:spTree>
    <p:extLst>
      <p:ext uri="{BB962C8B-B14F-4D97-AF65-F5344CB8AC3E}">
        <p14:creationId xmlns:p14="http://schemas.microsoft.com/office/powerpoint/2010/main" val="20419749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Set Line Spacing in a Paragraph</a:t>
            </a:r>
            <a:endParaRPr lang="en-US"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4"/>
            </a:pPr>
            <a:r>
              <a:rPr lang="en-US" sz="2400" dirty="0"/>
              <a:t>Place the insertion point in the second paragraph.</a:t>
            </a:r>
          </a:p>
          <a:p>
            <a:pPr marL="457200" indent="-457200">
              <a:buFont typeface="+mj-lt"/>
              <a:buAutoNum type="arabicPeriod" startAt="4"/>
            </a:pPr>
            <a:r>
              <a:rPr lang="en-US" sz="2400" dirty="0" smtClean="0"/>
              <a:t>On </a:t>
            </a:r>
            <a:r>
              <a:rPr lang="en-US" sz="2400" dirty="0"/>
              <a:t>the Home tab, in the Paragraph group, click the </a:t>
            </a:r>
            <a:r>
              <a:rPr lang="en-US" sz="2400" b="1" dirty="0"/>
              <a:t>drop-down arrow</a:t>
            </a:r>
            <a:r>
              <a:rPr lang="en-US" sz="2400" dirty="0"/>
              <a:t> next to the </a:t>
            </a:r>
            <a:r>
              <a:rPr lang="en-US" sz="2400" b="1" dirty="0"/>
              <a:t>Line and Paragraph </a:t>
            </a:r>
            <a:r>
              <a:rPr lang="en-US" sz="2400" b="1" dirty="0" smtClean="0"/>
              <a:t>Spacing    </a:t>
            </a:r>
            <a:r>
              <a:rPr lang="en-US" sz="2400" dirty="0" smtClean="0"/>
              <a:t>button </a:t>
            </a:r>
            <a:r>
              <a:rPr lang="en-US" sz="2400" dirty="0"/>
              <a:t>to display the menu.</a:t>
            </a:r>
          </a:p>
          <a:p>
            <a:pPr marL="457200" indent="-457200">
              <a:buFont typeface="+mj-lt"/>
              <a:buAutoNum type="arabicPeriod" startAt="4"/>
            </a:pPr>
            <a:r>
              <a:rPr lang="en-US" sz="2400" dirty="0" smtClean="0"/>
              <a:t>To </a:t>
            </a:r>
            <a:r>
              <a:rPr lang="en-US" sz="2400" dirty="0"/>
              <a:t>set more precise spacing measurements, click </a:t>
            </a:r>
            <a:r>
              <a:rPr lang="en-US" sz="2400" b="1" dirty="0"/>
              <a:t>Line Spacing Options</a:t>
            </a:r>
            <a:r>
              <a:rPr lang="en-US" sz="2400" dirty="0"/>
              <a:t> to display the Indents and Spacing tab of the Paragraph dialog box.</a:t>
            </a:r>
          </a:p>
          <a:p>
            <a:pPr marL="457200" indent="-457200">
              <a:buFont typeface="+mj-lt"/>
              <a:buAutoNum type="arabicPeriod" startAt="4"/>
            </a:pPr>
            <a:r>
              <a:rPr lang="en-US" sz="2400" dirty="0" smtClean="0"/>
              <a:t>In </a:t>
            </a:r>
            <a:r>
              <a:rPr lang="en-US" sz="2400" dirty="0"/>
              <a:t>the Line Spacing section, click the </a:t>
            </a:r>
            <a:r>
              <a:rPr lang="en-US" sz="2400" b="1" dirty="0"/>
              <a:t>drop-down arrow </a:t>
            </a:r>
            <a:r>
              <a:rPr lang="en-US" sz="2400" dirty="0"/>
              <a:t>and select </a:t>
            </a:r>
            <a:r>
              <a:rPr lang="en-US" sz="2400" b="1" dirty="0"/>
              <a:t>Exactly</a:t>
            </a:r>
            <a:r>
              <a:rPr lang="en-US" sz="2400" dirty="0"/>
              <a:t> in the Line Spacing list. In the At list, click the </a:t>
            </a:r>
            <a:r>
              <a:rPr lang="en-US" sz="2400" b="1" dirty="0"/>
              <a:t>up</a:t>
            </a:r>
            <a:r>
              <a:rPr lang="en-US" sz="2400" dirty="0"/>
              <a:t> arrow until it reads </a:t>
            </a:r>
            <a:r>
              <a:rPr lang="en-US" sz="2400" b="1" dirty="0"/>
              <a:t>14 pt</a:t>
            </a:r>
            <a:r>
              <a:rPr lang="en-US" sz="2400" dirty="0"/>
              <a:t>. The line spacing is increased.</a:t>
            </a:r>
            <a:endParaRPr lang="en-US" sz="2400" dirty="0" smtClean="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2562178"/>
            <a:ext cx="352474" cy="333422"/>
          </a:xfrm>
          <a:prstGeom prst="rect">
            <a:avLst/>
          </a:prstGeom>
        </p:spPr>
      </p:pic>
    </p:spTree>
    <p:extLst>
      <p:ext uri="{BB962C8B-B14F-4D97-AF65-F5344CB8AC3E}">
        <p14:creationId xmlns:p14="http://schemas.microsoft.com/office/powerpoint/2010/main" val="15948243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Set Line Spacing in a Paragraph</a:t>
            </a:r>
            <a:endParaRPr lang="en-US"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8"/>
            </a:pPr>
            <a:r>
              <a:rPr lang="en-US" sz="2400" dirty="0"/>
              <a:t>Click </a:t>
            </a:r>
            <a:r>
              <a:rPr lang="en-US" sz="2400" b="1" dirty="0"/>
              <a:t>OK</a:t>
            </a:r>
            <a:r>
              <a:rPr lang="en-US" sz="2400" dirty="0" smtClean="0"/>
              <a:t>.</a:t>
            </a:r>
          </a:p>
          <a:p>
            <a:pPr marL="457200" indent="-457200">
              <a:buFont typeface="+mj-lt"/>
              <a:buAutoNum type="arabicPeriod" startAt="8"/>
            </a:pPr>
            <a:r>
              <a:rPr lang="en-US" sz="2400" b="1" dirty="0"/>
              <a:t>SAVE</a:t>
            </a:r>
            <a:r>
              <a:rPr lang="en-US" sz="2400" dirty="0"/>
              <a:t> the document as </a:t>
            </a:r>
            <a:r>
              <a:rPr lang="en-US" sz="2400" b="1" i="1" dirty="0"/>
              <a:t>handbook_introduction_1</a:t>
            </a:r>
            <a:r>
              <a:rPr lang="en-US" sz="2400" dirty="0"/>
              <a:t> in the lesson folder on your USB flash drive.</a:t>
            </a:r>
            <a:endParaRPr lang="en-US" sz="2400" dirty="0" smtClean="0"/>
          </a:p>
          <a:p>
            <a:pPr marL="457200" indent="-457200">
              <a:buFont typeface="+mj-lt"/>
              <a:buAutoNum type="arabicPeriod" startAt="8"/>
            </a:pPr>
            <a:endParaRPr lang="en-US" sz="2400" dirty="0" smtClean="0"/>
          </a:p>
        </p:txBody>
      </p:sp>
    </p:spTree>
    <p:extLst>
      <p:ext uri="{BB962C8B-B14F-4D97-AF65-F5344CB8AC3E}">
        <p14:creationId xmlns:p14="http://schemas.microsoft.com/office/powerpoint/2010/main" val="6440163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Setting Paragraph Spacing</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smtClean="0"/>
              <a:t>By </a:t>
            </a:r>
            <a:r>
              <a:rPr lang="en-US" sz="2000" dirty="0"/>
              <a:t>default, the spacing after a paragraph is set to 10 points and the spacing before paragraphs is set to zero, but you can change these settings for a single paragraph or for an entire document</a:t>
            </a:r>
            <a:r>
              <a:rPr lang="en-US" sz="2000" dirty="0" smtClean="0"/>
              <a:t>.</a:t>
            </a:r>
          </a:p>
          <a:p>
            <a:r>
              <a:rPr lang="en-US" sz="2000" dirty="0" smtClean="0"/>
              <a:t>In the following </a:t>
            </a:r>
            <a:r>
              <a:rPr lang="en-US" sz="2000" dirty="0"/>
              <a:t>exercise, you learn to set paragraph spacing.</a:t>
            </a:r>
          </a:p>
          <a:p>
            <a:r>
              <a:rPr lang="en-US" sz="2000" dirty="0"/>
              <a:t>To increase or decrease paragraph spacing, click the Before and After up or down arrows in the Indents and Spacing tab of the Paragraph dialog box. </a:t>
            </a:r>
            <a:endParaRPr lang="en-US" sz="2000" dirty="0" smtClean="0"/>
          </a:p>
          <a:p>
            <a:r>
              <a:rPr lang="en-US" sz="2000" dirty="0" smtClean="0"/>
              <a:t>The </a:t>
            </a:r>
            <a:r>
              <a:rPr lang="en-US" sz="2000" dirty="0"/>
              <a:t>Paragraph dialog box can be accessed using the dialog box launcher in the Paragraph group of the Home tab, the dialog box launcher in the Paragraph group of the Page Layout tab, or by right-clicking and selecting Paragraph from the menu that appears.</a:t>
            </a:r>
          </a:p>
          <a:p>
            <a:r>
              <a:rPr lang="en-US" sz="2000" dirty="0"/>
              <a:t>Paragraph spacing can also be changed in the Paragraph group on the Home tab by clicking the Line Spacing button to Add Space Before or After Paragraph or Remove Space Before or After Paragraph.</a:t>
            </a:r>
            <a:endParaRPr lang="en-US" sz="2000" dirty="0" smtClean="0"/>
          </a:p>
        </p:txBody>
      </p:sp>
    </p:spTree>
    <p:extLst>
      <p:ext uri="{BB962C8B-B14F-4D97-AF65-F5344CB8AC3E}">
        <p14:creationId xmlns:p14="http://schemas.microsoft.com/office/powerpoint/2010/main" val="31706651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Set Spacing Around a Paragraph</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a:t>
            </a:r>
            <a:r>
              <a:rPr lang="en-US" sz="2400" dirty="0" smtClean="0"/>
              <a:t>exercise.</a:t>
            </a:r>
          </a:p>
          <a:p>
            <a:pPr marL="457200" indent="-457200">
              <a:buFont typeface="+mj-lt"/>
              <a:buAutoNum type="arabicPeriod"/>
            </a:pPr>
            <a:r>
              <a:rPr lang="en-US" sz="2400" dirty="0"/>
              <a:t>Place the insertion point in the third </a:t>
            </a:r>
            <a:r>
              <a:rPr lang="en-US" sz="2400" dirty="0" smtClean="0"/>
              <a:t>paragraph.</a:t>
            </a:r>
          </a:p>
          <a:p>
            <a:pPr marL="457200" indent="-457200">
              <a:buFont typeface="+mj-lt"/>
              <a:buAutoNum type="arabicPeriod"/>
            </a:pPr>
            <a:r>
              <a:rPr lang="en-US" sz="2400" dirty="0" smtClean="0"/>
              <a:t>On </a:t>
            </a:r>
            <a:r>
              <a:rPr lang="en-US" sz="2400" dirty="0"/>
              <a:t>the Home tab, in the Paragraph group, click the </a:t>
            </a:r>
            <a:r>
              <a:rPr lang="en-US" sz="2400" b="1" dirty="0"/>
              <a:t>drop-down arrow</a:t>
            </a:r>
            <a:r>
              <a:rPr lang="en-US" sz="2400" dirty="0"/>
              <a:t> to display the Paragraph dialog box. The Indents and Spacing tab is the active tab.</a:t>
            </a:r>
          </a:p>
          <a:p>
            <a:pPr marL="457200" indent="-457200">
              <a:buFont typeface="+mj-lt"/>
              <a:buAutoNum type="arabicPeriod"/>
            </a:pPr>
            <a:r>
              <a:rPr lang="en-US" sz="2400" dirty="0" smtClean="0"/>
              <a:t>In </a:t>
            </a:r>
            <a:r>
              <a:rPr lang="en-US" sz="2400" dirty="0"/>
              <a:t>the Spacing section, click the </a:t>
            </a:r>
            <a:r>
              <a:rPr lang="en-US" sz="2400" b="1" dirty="0"/>
              <a:t>up arrow </a:t>
            </a:r>
            <a:r>
              <a:rPr lang="en-US" sz="2400" dirty="0"/>
              <a:t>next to Before until it reads 24 pt.</a:t>
            </a:r>
          </a:p>
          <a:p>
            <a:pPr marL="457200" indent="-457200">
              <a:buFont typeface="+mj-lt"/>
              <a:buAutoNum type="arabicPeriod"/>
            </a:pPr>
            <a:r>
              <a:rPr lang="en-US" sz="2400" dirty="0" smtClean="0"/>
              <a:t>Click </a:t>
            </a:r>
            <a:r>
              <a:rPr lang="en-US" sz="2400" dirty="0"/>
              <a:t>the </a:t>
            </a:r>
            <a:r>
              <a:rPr lang="en-US" sz="2400" b="1" dirty="0"/>
              <a:t>up arrow </a:t>
            </a:r>
            <a:r>
              <a:rPr lang="en-US" sz="2400" dirty="0"/>
              <a:t>next to After until it reads </a:t>
            </a:r>
            <a:r>
              <a:rPr lang="en-US" sz="2400" b="1" dirty="0"/>
              <a:t>24 pt</a:t>
            </a:r>
            <a:r>
              <a:rPr lang="en-US" sz="2400" dirty="0"/>
              <a:t>. </a:t>
            </a:r>
          </a:p>
          <a:p>
            <a:pPr marL="457200" indent="-457200">
              <a:buFont typeface="+mj-lt"/>
              <a:buAutoNum type="arabicPeriod"/>
            </a:pPr>
            <a:r>
              <a:rPr lang="en-US" sz="2400" dirty="0" smtClean="0"/>
              <a:t>Click </a:t>
            </a:r>
            <a:r>
              <a:rPr lang="en-US" sz="2400" b="1" dirty="0"/>
              <a:t>OK</a:t>
            </a:r>
            <a:r>
              <a:rPr lang="en-US" sz="2400" dirty="0"/>
              <a:t>. Notice the spacing between the paragraphs</a:t>
            </a:r>
            <a:r>
              <a:rPr lang="en-US" sz="2400" dirty="0" smtClean="0"/>
              <a:t>.</a:t>
            </a:r>
          </a:p>
          <a:p>
            <a:pPr marL="457200" indent="-457200">
              <a:buFont typeface="+mj-lt"/>
              <a:buAutoNum type="arabicPeriod"/>
            </a:pPr>
            <a:endParaRPr lang="en-US" sz="2400" dirty="0" smtClean="0"/>
          </a:p>
        </p:txBody>
      </p:sp>
    </p:spTree>
    <p:extLst>
      <p:ext uri="{BB962C8B-B14F-4D97-AF65-F5344CB8AC3E}">
        <p14:creationId xmlns:p14="http://schemas.microsoft.com/office/powerpoint/2010/main" val="11570300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Set Spacing Around a Paragraph</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6"/>
            </a:pPr>
            <a:r>
              <a:rPr lang="en-US" sz="2400" dirty="0"/>
              <a:t>With the insertion point still in the third paragraph, click the </a:t>
            </a:r>
            <a:r>
              <a:rPr lang="en-US" sz="2400" b="1" dirty="0"/>
              <a:t>drop-down arrow </a:t>
            </a:r>
            <a:r>
              <a:rPr lang="en-US" sz="2400" dirty="0"/>
              <a:t>next to the Line and Paragraph Spacing </a:t>
            </a:r>
            <a:r>
              <a:rPr lang="en-US" sz="2400" dirty="0" smtClean="0"/>
              <a:t>      button </a:t>
            </a:r>
            <a:r>
              <a:rPr lang="en-US" sz="2400" dirty="0"/>
              <a:t>in the Paragraph group to display the Line Spacing </a:t>
            </a:r>
            <a:r>
              <a:rPr lang="en-US" sz="2400" dirty="0" smtClean="0"/>
              <a:t>menu.</a:t>
            </a:r>
          </a:p>
          <a:p>
            <a:pPr marL="457200" indent="-457200">
              <a:buFont typeface="+mj-lt"/>
              <a:buAutoNum type="arabicPeriod" startAt="6"/>
            </a:pPr>
            <a:r>
              <a:rPr lang="en-US" sz="2400" dirty="0" smtClean="0"/>
              <a:t>Click </a:t>
            </a:r>
            <a:r>
              <a:rPr lang="en-US" sz="2400" b="1" dirty="0"/>
              <a:t>Remove Space Before </a:t>
            </a:r>
            <a:r>
              <a:rPr lang="en-US" sz="2400" b="1" dirty="0" smtClean="0"/>
              <a:t>Paragraph</a:t>
            </a:r>
            <a:r>
              <a:rPr lang="en-US" sz="2400" dirty="0" smtClean="0"/>
              <a:t>.</a:t>
            </a:r>
          </a:p>
          <a:p>
            <a:pPr marL="457200" indent="-457200">
              <a:buFont typeface="+mj-lt"/>
              <a:buAutoNum type="arabicPeriod" startAt="6"/>
            </a:pPr>
            <a:r>
              <a:rPr lang="en-US" sz="2400" b="1" dirty="0" smtClean="0"/>
              <a:t>SAVE</a:t>
            </a:r>
            <a:r>
              <a:rPr lang="en-US" sz="2400" dirty="0" smtClean="0"/>
              <a:t> </a:t>
            </a:r>
            <a:r>
              <a:rPr lang="en-US" sz="2400" dirty="0"/>
              <a:t>the document as </a:t>
            </a:r>
            <a:r>
              <a:rPr lang="en-US" sz="2400" b="1" i="1" dirty="0"/>
              <a:t>handbook_introduction_2</a:t>
            </a:r>
            <a:r>
              <a:rPr lang="en-US" sz="2400" dirty="0"/>
              <a:t> in the lesson folder on your USB flash drive, then </a:t>
            </a:r>
            <a:r>
              <a:rPr lang="en-US" sz="2400" b="1" dirty="0"/>
              <a:t>CLOSE</a:t>
            </a:r>
            <a:r>
              <a:rPr lang="en-US" sz="2400" dirty="0"/>
              <a:t> the file.</a:t>
            </a: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2438400"/>
            <a:ext cx="352474" cy="333422"/>
          </a:xfrm>
          <a:prstGeom prst="rect">
            <a:avLst/>
          </a:prstGeom>
        </p:spPr>
      </p:pic>
      <p:sp>
        <p:nvSpPr>
          <p:cNvPr id="5" name="TextBox 4"/>
          <p:cNvSpPr txBox="1"/>
          <p:nvPr/>
        </p:nvSpPr>
        <p:spPr>
          <a:xfrm>
            <a:off x="2133600" y="4800600"/>
            <a:ext cx="6200726" cy="1015663"/>
          </a:xfrm>
          <a:prstGeom prst="rect">
            <a:avLst/>
          </a:prstGeom>
          <a:solidFill>
            <a:schemeClr val="accent2"/>
          </a:solidFill>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defRPr/>
            </a:pPr>
            <a:r>
              <a:rPr lang="en-US" sz="2000" b="1" dirty="0" smtClean="0"/>
              <a:t>ANOTHER WAY</a:t>
            </a:r>
            <a:r>
              <a:rPr lang="en-US" sz="2000" dirty="0" smtClean="0"/>
              <a:t>: </a:t>
            </a:r>
            <a:r>
              <a:rPr lang="en-US" sz="2000" dirty="0"/>
              <a:t>You also can use the Paragraph command group on the Page Layout tab to change paragraph spacing.</a:t>
            </a:r>
            <a:r>
              <a:rPr lang="en-US" sz="2000" dirty="0" smtClean="0"/>
              <a:t>.</a:t>
            </a:r>
            <a:endParaRPr lang="en-US" sz="2000" dirty="0"/>
          </a:p>
        </p:txBody>
      </p:sp>
    </p:spTree>
    <p:extLst>
      <p:ext uri="{BB962C8B-B14F-4D97-AF65-F5344CB8AC3E}">
        <p14:creationId xmlns:p14="http://schemas.microsoft.com/office/powerpoint/2010/main" val="7443022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Creating and Formatting a Bulleted List</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Bulleted lists are an effective way to format lists of items that don’t have to appear in any specific order. (Use numbered lists for items that fall in a set order.) </a:t>
            </a:r>
            <a:endParaRPr lang="en-US" sz="2000" dirty="0" smtClean="0"/>
          </a:p>
          <a:p>
            <a:r>
              <a:rPr lang="en-US" sz="2000" dirty="0" smtClean="0"/>
              <a:t>Items </a:t>
            </a:r>
            <a:r>
              <a:rPr lang="en-US" sz="2000" dirty="0"/>
              <a:t>in a bulleted list are marked by small icons—dots, diamonds, and so on</a:t>
            </a:r>
            <a:r>
              <a:rPr lang="en-US" sz="2000" dirty="0" smtClean="0"/>
              <a:t>.</a:t>
            </a:r>
          </a:p>
          <a:p>
            <a:r>
              <a:rPr lang="en-US" sz="2000" dirty="0" smtClean="0"/>
              <a:t>In </a:t>
            </a:r>
            <a:r>
              <a:rPr lang="en-US" sz="2000" dirty="0"/>
              <a:t>Word, you can create bulleted lists from scratch, change existing lines of text into a bulleted list, choose from a number of bullet styles, create levels within a bulleted list, and insert a symbol or picture as a bullet</a:t>
            </a:r>
            <a:r>
              <a:rPr lang="en-US" sz="2000" dirty="0" smtClean="0"/>
              <a:t>.</a:t>
            </a:r>
          </a:p>
          <a:p>
            <a:r>
              <a:rPr lang="en-US" sz="2000" dirty="0"/>
              <a:t>By creating and formatting a bulleted list, you can draw attention to major points in a document</a:t>
            </a:r>
            <a:r>
              <a:rPr lang="en-US" sz="2000" dirty="0" smtClean="0"/>
              <a:t>.</a:t>
            </a:r>
          </a:p>
          <a:p>
            <a:r>
              <a:rPr lang="en-US" sz="2000" dirty="0" smtClean="0"/>
              <a:t>In the following </a:t>
            </a:r>
            <a:r>
              <a:rPr lang="en-US" sz="2000" dirty="0"/>
              <a:t>exercise, you learn to create and format such a list.</a:t>
            </a:r>
            <a:endParaRPr lang="en-US" sz="2000" dirty="0" smtClean="0"/>
          </a:p>
        </p:txBody>
      </p:sp>
    </p:spTree>
    <p:extLst>
      <p:ext uri="{BB962C8B-B14F-4D97-AF65-F5344CB8AC3E}">
        <p14:creationId xmlns:p14="http://schemas.microsoft.com/office/powerpoint/2010/main" val="11610219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Create a Bulleted List</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b="1" dirty="0"/>
              <a:t>OPEN</a:t>
            </a:r>
            <a:r>
              <a:rPr lang="en-US" sz="2400" dirty="0"/>
              <a:t> </a:t>
            </a:r>
            <a:r>
              <a:rPr lang="en-US" sz="2400" b="1" i="1" dirty="0"/>
              <a:t>alarm</a:t>
            </a:r>
            <a:r>
              <a:rPr lang="en-US" sz="2400" dirty="0"/>
              <a:t> from the data files for this lesson</a:t>
            </a:r>
            <a:r>
              <a:rPr lang="en-US" sz="2400" dirty="0" smtClean="0"/>
              <a:t>.</a:t>
            </a:r>
          </a:p>
          <a:p>
            <a:pPr marL="457200" indent="-457200">
              <a:buFont typeface="+mj-lt"/>
              <a:buAutoNum type="arabicPeriod"/>
            </a:pPr>
            <a:r>
              <a:rPr lang="en-US" sz="2400" dirty="0"/>
              <a:t>Select the two sentences below the phrase </a:t>
            </a:r>
            <a:r>
              <a:rPr lang="en-US" sz="2400" b="1" dirty="0"/>
              <a:t>Please keep in mind</a:t>
            </a:r>
            <a:r>
              <a:rPr lang="en-US" sz="2400" b="1" dirty="0" smtClean="0"/>
              <a:t>:</a:t>
            </a:r>
            <a:endParaRPr lang="en-US" sz="2400" b="1" dirty="0"/>
          </a:p>
          <a:p>
            <a:pPr marL="457200" indent="-457200">
              <a:buFont typeface="+mj-lt"/>
              <a:buAutoNum type="arabicPeriod"/>
            </a:pPr>
            <a:r>
              <a:rPr lang="en-US" sz="2400" dirty="0" smtClean="0"/>
              <a:t>On </a:t>
            </a:r>
            <a:r>
              <a:rPr lang="en-US" sz="2400" dirty="0"/>
              <a:t>the Home tab, in the Paragraph group, click </a:t>
            </a:r>
            <a:r>
              <a:rPr lang="en-US" sz="2400" dirty="0" smtClean="0"/>
              <a:t>the</a:t>
            </a:r>
            <a:br>
              <a:rPr lang="en-US" sz="2400" dirty="0" smtClean="0"/>
            </a:br>
            <a:r>
              <a:rPr lang="en-US" sz="2400" b="1" dirty="0" smtClean="0"/>
              <a:t>Bullets</a:t>
            </a:r>
            <a:r>
              <a:rPr lang="en-US" sz="2400" dirty="0" smtClean="0"/>
              <a:t>             button</a:t>
            </a:r>
            <a:r>
              <a:rPr lang="en-US" sz="2400" dirty="0"/>
              <a:t>. Notice that a solid circle appears before the selected paragraph.</a:t>
            </a:r>
          </a:p>
          <a:p>
            <a:pPr marL="457200" indent="-457200">
              <a:buFont typeface="+mj-lt"/>
              <a:buAutoNum type="arabicPeriod"/>
            </a:pPr>
            <a:r>
              <a:rPr lang="en-US" sz="2400" dirty="0" smtClean="0"/>
              <a:t>Click </a:t>
            </a:r>
            <a:r>
              <a:rPr lang="en-US" sz="2400" dirty="0"/>
              <a:t>to place the insertion point at the end of the second bulleted sentence.</a:t>
            </a:r>
          </a:p>
          <a:p>
            <a:pPr marL="457200" indent="-457200">
              <a:buFont typeface="+mj-lt"/>
              <a:buAutoNum type="arabicPeriod"/>
            </a:pPr>
            <a:r>
              <a:rPr lang="en-US" sz="2400" dirty="0" smtClean="0"/>
              <a:t>Press </a:t>
            </a:r>
            <a:r>
              <a:rPr lang="en-US" sz="2400" b="1" dirty="0"/>
              <a:t>Enter</a:t>
            </a:r>
            <a:r>
              <a:rPr lang="en-US" sz="2400" dirty="0"/>
              <a:t>. Word automatically continues the bulleted list by supplying the next bulleted line</a:t>
            </a:r>
            <a:r>
              <a:rPr lang="en-US" sz="2400" dirty="0" smtClean="0"/>
              <a:t>.</a:t>
            </a:r>
            <a:endParaRPr lang="en-US" sz="2400" dirty="0"/>
          </a:p>
          <a:p>
            <a:pPr marL="457200" indent="-457200">
              <a:buFont typeface="+mj-lt"/>
              <a:buAutoNum type="arabicPeriod"/>
            </a:pP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3250770"/>
            <a:ext cx="666843" cy="390580"/>
          </a:xfrm>
          <a:prstGeom prst="rect">
            <a:avLst/>
          </a:prstGeom>
        </p:spPr>
      </p:pic>
    </p:spTree>
    <p:extLst>
      <p:ext uri="{BB962C8B-B14F-4D97-AF65-F5344CB8AC3E}">
        <p14:creationId xmlns:p14="http://schemas.microsoft.com/office/powerpoint/2010/main" val="1925859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Formatting Paragraphs</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Paragraph formatting is an essential part of creating effective, professional-looking documents in Word. </a:t>
            </a:r>
            <a:endParaRPr lang="en-US" sz="2000" dirty="0" smtClean="0"/>
          </a:p>
          <a:p>
            <a:r>
              <a:rPr lang="en-US" sz="2000" dirty="0" smtClean="0"/>
              <a:t>Word’s </a:t>
            </a:r>
            <a:r>
              <a:rPr lang="en-US" sz="2000" dirty="0"/>
              <a:t>paragraph formatting feature enables you to determine paragraph alignment, indentation, and spacing between </a:t>
            </a:r>
            <a:r>
              <a:rPr lang="en-US" sz="2000" dirty="0" smtClean="0"/>
              <a:t>paragraphs.</a:t>
            </a:r>
          </a:p>
          <a:p>
            <a:r>
              <a:rPr lang="en-US" sz="2000" dirty="0" smtClean="0"/>
              <a:t>Word’s </a:t>
            </a:r>
            <a:r>
              <a:rPr lang="en-US" sz="2000" dirty="0"/>
              <a:t>formatting features also enable you to add shading and borders to further enhance paragraph text and to remove paragraph formatting altogether.</a:t>
            </a:r>
            <a:endParaRPr lang="en-US" sz="2000" dirty="0" smtClean="0"/>
          </a:p>
        </p:txBody>
      </p:sp>
    </p:spTree>
    <p:extLst>
      <p:ext uri="{BB962C8B-B14F-4D97-AF65-F5344CB8AC3E}">
        <p14:creationId xmlns:p14="http://schemas.microsoft.com/office/powerpoint/2010/main" val="30806815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Create a Bulleted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5"/>
            </a:pPr>
            <a:r>
              <a:rPr lang="en-US" sz="2400" dirty="0"/>
              <a:t>Beside the new bullet, key </a:t>
            </a:r>
            <a:r>
              <a:rPr lang="en-US" sz="2400" b="1" dirty="0"/>
              <a:t>If you do not know your four-digit code and password, please get it from the HR department</a:t>
            </a:r>
            <a:r>
              <a:rPr lang="en-US" sz="2400" dirty="0" smtClean="0"/>
              <a:t>.</a:t>
            </a:r>
          </a:p>
          <a:p>
            <a:pPr marL="457200" indent="-457200">
              <a:buFont typeface="+mj-lt"/>
              <a:buAutoNum type="arabicPeriod" startAt="5"/>
            </a:pPr>
            <a:r>
              <a:rPr lang="en-US" sz="2400" dirty="0"/>
              <a:t>Select the entire bulleted list</a:t>
            </a:r>
            <a:r>
              <a:rPr lang="en-US" sz="2400" dirty="0" smtClean="0"/>
              <a:t>.</a:t>
            </a:r>
          </a:p>
          <a:p>
            <a:pPr marL="457200" indent="-457200">
              <a:buFont typeface="+mj-lt"/>
              <a:buAutoNum type="arabicPeriod" startAt="5"/>
            </a:pPr>
            <a:r>
              <a:rPr lang="en-US" sz="2400" dirty="0"/>
              <a:t>To change the format of the bulleted list, click the </a:t>
            </a:r>
            <a:r>
              <a:rPr lang="en-US" sz="2400" b="1" dirty="0"/>
              <a:t>drop-down arrow</a:t>
            </a:r>
            <a:r>
              <a:rPr lang="en-US" sz="2400" dirty="0"/>
              <a:t> next to the </a:t>
            </a:r>
            <a:r>
              <a:rPr lang="en-US" sz="2400" b="1" dirty="0"/>
              <a:t>Bullets</a:t>
            </a:r>
            <a:r>
              <a:rPr lang="en-US" sz="2400" dirty="0"/>
              <a:t> </a:t>
            </a:r>
            <a:r>
              <a:rPr lang="en-US" sz="2400" dirty="0" smtClean="0"/>
              <a:t>          button </a:t>
            </a:r>
            <a:r>
              <a:rPr lang="en-US" sz="2400" dirty="0"/>
              <a:t>to display the menu shown in </a:t>
            </a:r>
            <a:r>
              <a:rPr lang="en-US" sz="2400" dirty="0" smtClean="0"/>
              <a:t>the figure on the next slide.</a:t>
            </a:r>
            <a:endParaRPr lang="en-US" sz="2400" dirty="0"/>
          </a:p>
          <a:p>
            <a:pPr marL="457200" indent="-457200">
              <a:buFont typeface="+mj-lt"/>
              <a:buAutoNum type="arabicPeriod" startAt="5"/>
            </a:pPr>
            <a:endParaRPr lang="en-US" sz="2400" dirty="0" smtClean="0"/>
          </a:p>
        </p:txBody>
      </p:sp>
      <p:sp>
        <p:nvSpPr>
          <p:cNvPr id="6" name="TextBox 5"/>
          <p:cNvSpPr txBox="1"/>
          <p:nvPr/>
        </p:nvSpPr>
        <p:spPr>
          <a:xfrm>
            <a:off x="2514600" y="4953000"/>
            <a:ext cx="6172200" cy="400110"/>
          </a:xfrm>
          <a:prstGeom prst="rect">
            <a:avLst/>
          </a:prstGeom>
          <a:solidFill>
            <a:schemeClr val="accent2"/>
          </a:solidFill>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defRPr/>
            </a:pPr>
            <a:r>
              <a:rPr lang="en-US" sz="2000" b="1" dirty="0"/>
              <a:t>NOTE</a:t>
            </a:r>
            <a:r>
              <a:rPr lang="en-US" sz="2000" dirty="0"/>
              <a:t>: </a:t>
            </a:r>
            <a:r>
              <a:rPr lang="en-US" sz="2000" dirty="0"/>
              <a:t>The bulleted items may not match your </a:t>
            </a:r>
            <a:r>
              <a:rPr lang="en-US" sz="2000" dirty="0" smtClean="0"/>
              <a:t>screen.</a:t>
            </a:r>
            <a:endParaRPr lang="en-US" sz="20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5743" y="3627702"/>
            <a:ext cx="666843" cy="390580"/>
          </a:xfrm>
          <a:prstGeom prst="rect">
            <a:avLst/>
          </a:prstGeom>
        </p:spPr>
      </p:pic>
    </p:spTree>
    <p:extLst>
      <p:ext uri="{BB962C8B-B14F-4D97-AF65-F5344CB8AC3E}">
        <p14:creationId xmlns:p14="http://schemas.microsoft.com/office/powerpoint/2010/main" val="25817539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Create a Bulleted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457200" indent="-457200">
              <a:buFont typeface="+mj-lt"/>
              <a:buAutoNum type="arabicPeriod" startAt="8"/>
            </a:pPr>
            <a:r>
              <a:rPr lang="en-US" sz="2400" dirty="0"/>
              <a:t>Click the </a:t>
            </a:r>
            <a:r>
              <a:rPr lang="en-US" sz="2400" b="1" dirty="0"/>
              <a:t>hollow circle </a:t>
            </a:r>
            <a:r>
              <a:rPr lang="en-US" sz="2400" dirty="0"/>
              <a:t>in the Bullet Library</a:t>
            </a:r>
            <a:r>
              <a:rPr lang="en-US" sz="2400" dirty="0" smtClean="0"/>
              <a:t>.</a:t>
            </a:r>
          </a:p>
          <a:p>
            <a:pPr marL="457200" indent="-457200">
              <a:buFont typeface="+mj-lt"/>
              <a:buAutoNum type="arabicPeriod" startAt="8"/>
            </a:pPr>
            <a:r>
              <a:rPr lang="en-US" sz="2400" dirty="0"/>
              <a:t>Place the insertion point in the second bulleted item.</a:t>
            </a:r>
          </a:p>
          <a:p>
            <a:pPr marL="457200" indent="-457200">
              <a:buFont typeface="+mj-lt"/>
              <a:buAutoNum type="arabicPeriod" startAt="5"/>
            </a:pP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676398"/>
            <a:ext cx="6629400" cy="3170881"/>
          </a:xfrm>
          <a:prstGeom prst="rect">
            <a:avLst/>
          </a:prstGeom>
        </p:spPr>
      </p:pic>
    </p:spTree>
    <p:extLst>
      <p:ext uri="{BB962C8B-B14F-4D97-AF65-F5344CB8AC3E}">
        <p14:creationId xmlns:p14="http://schemas.microsoft.com/office/powerpoint/2010/main" val="29670692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Create a Bulleted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10"/>
            </a:pPr>
            <a:r>
              <a:rPr lang="en-US" sz="2400" dirty="0"/>
              <a:t>Click the </a:t>
            </a:r>
            <a:r>
              <a:rPr lang="en-US" sz="2400" b="1" dirty="0"/>
              <a:t>drop-down arrow </a:t>
            </a:r>
            <a:r>
              <a:rPr lang="en-US" sz="2400" dirty="0"/>
              <a:t>next to the </a:t>
            </a:r>
            <a:r>
              <a:rPr lang="en-US" sz="2400" b="1" dirty="0" smtClean="0"/>
              <a:t>Bullets</a:t>
            </a:r>
            <a:r>
              <a:rPr lang="en-US" sz="2400" dirty="0"/>
              <a:t> </a:t>
            </a:r>
            <a:r>
              <a:rPr lang="en-US" sz="2400" dirty="0" smtClean="0"/>
              <a:t>           button</a:t>
            </a:r>
            <a:r>
              <a:rPr lang="en-US" sz="2400" dirty="0"/>
              <a:t>, point to </a:t>
            </a:r>
            <a:r>
              <a:rPr lang="en-US" sz="2400" b="1" dirty="0"/>
              <a:t>Change List Level</a:t>
            </a:r>
            <a:r>
              <a:rPr lang="en-US" sz="2400" dirty="0"/>
              <a:t>, and note the levels </a:t>
            </a:r>
            <a:r>
              <a:rPr lang="en-US" sz="2400" dirty="0" smtClean="0"/>
              <a:t>that </a:t>
            </a:r>
            <a:r>
              <a:rPr lang="en-US" sz="2400" dirty="0"/>
              <a:t>appear (see </a:t>
            </a:r>
            <a:r>
              <a:rPr lang="en-US" sz="2400" dirty="0" smtClean="0"/>
              <a:t>the figure). </a:t>
            </a:r>
            <a:br>
              <a:rPr lang="en-US" sz="2400" dirty="0" smtClean="0"/>
            </a:br>
            <a:r>
              <a:rPr lang="en-US" sz="2400" dirty="0" smtClean="0"/>
              <a:t>When </a:t>
            </a:r>
            <a:r>
              <a:rPr lang="en-US" sz="2400" dirty="0"/>
              <a:t>you </a:t>
            </a:r>
            <a:r>
              <a:rPr lang="en-US" sz="2400" dirty="0" smtClean="0"/>
              <a:t>point</a:t>
            </a:r>
            <a:br>
              <a:rPr lang="en-US" sz="2400" dirty="0" smtClean="0"/>
            </a:br>
            <a:r>
              <a:rPr lang="en-US" sz="2400" dirty="0" smtClean="0"/>
              <a:t>to </a:t>
            </a:r>
            <a:r>
              <a:rPr lang="en-US" sz="2400" dirty="0"/>
              <a:t>the Level List</a:t>
            </a:r>
            <a:r>
              <a:rPr lang="en-US" sz="2400" dirty="0" smtClean="0"/>
              <a:t>,</a:t>
            </a:r>
            <a:br>
              <a:rPr lang="en-US" sz="2400" dirty="0" smtClean="0"/>
            </a:br>
            <a:r>
              <a:rPr lang="en-US" sz="2400" dirty="0" smtClean="0"/>
              <a:t>a </a:t>
            </a:r>
            <a:r>
              <a:rPr lang="en-US" sz="2400" dirty="0"/>
              <a:t>ScreenTip </a:t>
            </a:r>
            <a:r>
              <a:rPr lang="en-US" sz="2400" dirty="0" smtClean="0"/>
              <a:t>will</a:t>
            </a:r>
            <a:br>
              <a:rPr lang="en-US" sz="2400" dirty="0" smtClean="0"/>
            </a:br>
            <a:r>
              <a:rPr lang="en-US" sz="2400" dirty="0" smtClean="0"/>
              <a:t>appear displaying</a:t>
            </a:r>
            <a:br>
              <a:rPr lang="en-US" sz="2400" dirty="0" smtClean="0"/>
            </a:br>
            <a:r>
              <a:rPr lang="en-US" sz="2400" dirty="0" smtClean="0"/>
              <a:t>the level.</a:t>
            </a:r>
          </a:p>
          <a:p>
            <a:pPr marL="457200" indent="-457200">
              <a:buFont typeface="+mj-lt"/>
              <a:buAutoNum type="arabicPeriod" startAt="10"/>
            </a:pPr>
            <a:r>
              <a:rPr lang="en-US" sz="2400" dirty="0"/>
              <a:t>Click to select </a:t>
            </a:r>
            <a:r>
              <a:rPr lang="en-US" sz="2400" dirty="0" smtClean="0"/>
              <a:t/>
            </a:r>
            <a:br>
              <a:rPr lang="en-US" sz="2400" dirty="0" smtClean="0"/>
            </a:br>
            <a:r>
              <a:rPr lang="en-US" sz="2400" b="1" dirty="0" smtClean="0"/>
              <a:t>Level </a:t>
            </a:r>
            <a:r>
              <a:rPr lang="en-US" sz="2400" b="1" dirty="0"/>
              <a:t>2</a:t>
            </a:r>
            <a:r>
              <a:rPr lang="en-US" sz="2400" dirty="0"/>
              <a:t>. The </a:t>
            </a:r>
            <a:r>
              <a:rPr lang="en-US" sz="2400" dirty="0" smtClean="0"/>
              <a:t>Bullet</a:t>
            </a:r>
            <a:br>
              <a:rPr lang="en-US" sz="2400" dirty="0" smtClean="0"/>
            </a:br>
            <a:r>
              <a:rPr lang="en-US" sz="2400" dirty="0" smtClean="0"/>
              <a:t>item </a:t>
            </a:r>
            <a:r>
              <a:rPr lang="en-US" sz="2400" dirty="0"/>
              <a:t>is </a:t>
            </a:r>
            <a:r>
              <a:rPr lang="en-US" sz="2400" dirty="0" smtClean="0"/>
              <a:t>demoted</a:t>
            </a:r>
            <a:br>
              <a:rPr lang="en-US" sz="2400" dirty="0" smtClean="0"/>
            </a:br>
            <a:r>
              <a:rPr lang="en-US" sz="2400" dirty="0" smtClean="0"/>
              <a:t>from </a:t>
            </a:r>
            <a:r>
              <a:rPr lang="en-US" sz="2400" dirty="0"/>
              <a:t>Level 1 to Level 2.</a:t>
            </a:r>
          </a:p>
          <a:p>
            <a:pPr marL="457200" indent="-457200">
              <a:buFont typeface="+mj-lt"/>
              <a:buAutoNum type="arabicPeriod" startAt="5"/>
            </a:pPr>
            <a:endParaRPr lang="en-US" sz="24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6811" y="2514600"/>
            <a:ext cx="5013789" cy="304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0039" y="1676400"/>
            <a:ext cx="666843" cy="390580"/>
          </a:xfrm>
          <a:prstGeom prst="rect">
            <a:avLst/>
          </a:prstGeom>
        </p:spPr>
      </p:pic>
    </p:spTree>
    <p:extLst>
      <p:ext uri="{BB962C8B-B14F-4D97-AF65-F5344CB8AC3E}">
        <p14:creationId xmlns:p14="http://schemas.microsoft.com/office/powerpoint/2010/main" val="38116508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Create a Bulleted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12"/>
            </a:pPr>
            <a:r>
              <a:rPr lang="en-US" sz="2400" dirty="0"/>
              <a:t>Place the insertion point in the third bulleted item.</a:t>
            </a:r>
          </a:p>
          <a:p>
            <a:pPr marL="457200" indent="-457200">
              <a:buFont typeface="+mj-lt"/>
              <a:buAutoNum type="arabicPeriod" startAt="12"/>
            </a:pPr>
            <a:r>
              <a:rPr lang="en-US" sz="2400" dirty="0" smtClean="0"/>
              <a:t>Click </a:t>
            </a:r>
            <a:r>
              <a:rPr lang="en-US" sz="2400" dirty="0"/>
              <a:t>the </a:t>
            </a:r>
            <a:r>
              <a:rPr lang="en-US" sz="2400" b="1" dirty="0"/>
              <a:t>drop-down arrow </a:t>
            </a:r>
            <a:r>
              <a:rPr lang="en-US" sz="2400" dirty="0"/>
              <a:t>next to the </a:t>
            </a:r>
            <a:r>
              <a:rPr lang="en-US" sz="2400" b="1" dirty="0"/>
              <a:t>Bullets</a:t>
            </a:r>
            <a:r>
              <a:rPr lang="en-US" sz="2400" dirty="0"/>
              <a:t> </a:t>
            </a:r>
            <a:r>
              <a:rPr lang="en-US" sz="2400" dirty="0" smtClean="0"/>
              <a:t>           button</a:t>
            </a:r>
            <a:r>
              <a:rPr lang="en-US" sz="2400" dirty="0"/>
              <a:t>, then point to </a:t>
            </a:r>
            <a:r>
              <a:rPr lang="en-US" sz="2400" b="1" dirty="0"/>
              <a:t>Change List Level </a:t>
            </a:r>
            <a:r>
              <a:rPr lang="en-US" sz="2400" dirty="0"/>
              <a:t>to produce a menu of list-level options.</a:t>
            </a:r>
          </a:p>
          <a:p>
            <a:pPr marL="457200" indent="-457200">
              <a:buFont typeface="+mj-lt"/>
              <a:buAutoNum type="arabicPeriod" startAt="12"/>
            </a:pPr>
            <a:r>
              <a:rPr lang="en-US" sz="2400" dirty="0" smtClean="0"/>
              <a:t>Click </a:t>
            </a:r>
            <a:r>
              <a:rPr lang="en-US" sz="2400" dirty="0"/>
              <a:t>to </a:t>
            </a:r>
            <a:r>
              <a:rPr lang="en-US" sz="2400" dirty="0" smtClean="0"/>
              <a:t>select</a:t>
            </a:r>
            <a:br>
              <a:rPr lang="en-US" sz="2400" dirty="0" smtClean="0"/>
            </a:br>
            <a:r>
              <a:rPr lang="en-US" sz="2400" b="1" dirty="0" smtClean="0"/>
              <a:t>Level </a:t>
            </a:r>
            <a:r>
              <a:rPr lang="en-US" sz="2400" b="1" dirty="0"/>
              <a:t>3</a:t>
            </a:r>
            <a:r>
              <a:rPr lang="en-US" sz="2400" dirty="0"/>
              <a:t>.Your </a:t>
            </a:r>
            <a:r>
              <a:rPr lang="en-US" sz="2400" dirty="0" smtClean="0"/>
              <a:t/>
            </a:r>
            <a:br>
              <a:rPr lang="en-US" sz="2400" dirty="0" smtClean="0"/>
            </a:br>
            <a:r>
              <a:rPr lang="en-US" sz="2400" dirty="0" smtClean="0"/>
              <a:t>document </a:t>
            </a:r>
            <a:r>
              <a:rPr lang="en-US" sz="2400" dirty="0"/>
              <a:t>should </a:t>
            </a:r>
            <a:r>
              <a:rPr lang="en-US" sz="2400" dirty="0" smtClean="0"/>
              <a:t/>
            </a:r>
            <a:br>
              <a:rPr lang="en-US" sz="2400" dirty="0" smtClean="0"/>
            </a:br>
            <a:r>
              <a:rPr lang="en-US" sz="2400" dirty="0" smtClean="0"/>
              <a:t>look </a:t>
            </a:r>
            <a:r>
              <a:rPr lang="en-US" sz="2400" dirty="0"/>
              <a:t>similar to the </a:t>
            </a:r>
            <a:r>
              <a:rPr lang="en-US" sz="2400" dirty="0" smtClean="0"/>
              <a:t/>
            </a:r>
            <a:br>
              <a:rPr lang="en-US" sz="2400" dirty="0" smtClean="0"/>
            </a:br>
            <a:r>
              <a:rPr lang="en-US" sz="2400" dirty="0" smtClean="0"/>
              <a:t>one </a:t>
            </a:r>
            <a:r>
              <a:rPr lang="en-US" sz="2400" dirty="0"/>
              <a:t>shown in </a:t>
            </a:r>
            <a:r>
              <a:rPr lang="en-US" sz="2400" dirty="0" smtClean="0"/>
              <a:t>this</a:t>
            </a:r>
            <a:br>
              <a:rPr lang="en-US" sz="2400" dirty="0" smtClean="0"/>
            </a:br>
            <a:r>
              <a:rPr lang="en-US" sz="2400" dirty="0" smtClean="0"/>
              <a:t>figure.</a:t>
            </a:r>
          </a:p>
          <a:p>
            <a:pPr marL="457200" indent="-457200">
              <a:buFont typeface="+mj-lt"/>
              <a:buAutoNum type="arabicPeriod" startAt="12"/>
            </a:pPr>
            <a:r>
              <a:rPr lang="en-US" sz="2400" b="1" dirty="0"/>
              <a:t>SAVE</a:t>
            </a:r>
            <a:r>
              <a:rPr lang="en-US" sz="2400" dirty="0"/>
              <a:t> the document as </a:t>
            </a:r>
            <a:r>
              <a:rPr lang="en-US" sz="2400" b="1" i="1" dirty="0" err="1"/>
              <a:t>handbook_alarm</a:t>
            </a:r>
            <a:r>
              <a:rPr lang="en-US" sz="2400" dirty="0"/>
              <a:t> in the lesson folder on your USB flash drive.</a:t>
            </a:r>
            <a:endParaRPr lang="en-US" sz="2400" dirty="0" smtClean="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0038" y="2066980"/>
            <a:ext cx="666843" cy="39058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0" y="2944499"/>
            <a:ext cx="4343400" cy="2528335"/>
          </a:xfrm>
          <a:prstGeom prst="rect">
            <a:avLst/>
          </a:prstGeom>
        </p:spPr>
      </p:pic>
    </p:spTree>
    <p:extLst>
      <p:ext uri="{BB962C8B-B14F-4D97-AF65-F5344CB8AC3E}">
        <p14:creationId xmlns:p14="http://schemas.microsoft.com/office/powerpoint/2010/main" val="17857941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Create a Bulleted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16"/>
            </a:pPr>
            <a:r>
              <a:rPr lang="en-US" sz="2400" dirty="0"/>
              <a:t>Select the second and third bulleted items and click the drop-down arrow next to the </a:t>
            </a:r>
            <a:r>
              <a:rPr lang="en-US" sz="2400" b="1" dirty="0"/>
              <a:t>Bullets </a:t>
            </a:r>
            <a:r>
              <a:rPr lang="en-US" sz="2400" b="1" dirty="0" smtClean="0"/>
              <a:t>           </a:t>
            </a:r>
            <a:r>
              <a:rPr lang="en-US" sz="2400" dirty="0" smtClean="0"/>
              <a:t>button</a:t>
            </a:r>
            <a:r>
              <a:rPr lang="en-US" sz="2400" dirty="0"/>
              <a:t>. Point to </a:t>
            </a:r>
            <a:r>
              <a:rPr lang="en-US" sz="2400" b="1" dirty="0"/>
              <a:t>Change List Level </a:t>
            </a:r>
            <a:r>
              <a:rPr lang="en-US" sz="2400" dirty="0"/>
              <a:t>and promote the selected bullets to </a:t>
            </a:r>
            <a:r>
              <a:rPr lang="en-US" sz="2400" b="1" dirty="0"/>
              <a:t>Level 1</a:t>
            </a:r>
            <a:r>
              <a:rPr lang="en-US" sz="2400" dirty="0"/>
              <a:t>. The two selected items now match the first bulleted item.</a:t>
            </a:r>
          </a:p>
          <a:p>
            <a:pPr marL="457200" indent="-457200">
              <a:buFont typeface="+mj-lt"/>
              <a:buAutoNum type="arabicPeriod" startAt="16"/>
            </a:pPr>
            <a:r>
              <a:rPr lang="en-US" sz="2400" dirty="0" smtClean="0"/>
              <a:t>Select </a:t>
            </a:r>
            <a:r>
              <a:rPr lang="en-US" sz="2400" dirty="0"/>
              <a:t>the three </a:t>
            </a:r>
            <a:r>
              <a:rPr lang="en-US" sz="2400" b="1" dirty="0"/>
              <a:t>Level 1 bulleted items</a:t>
            </a:r>
            <a:r>
              <a:rPr lang="en-US" sz="2400" dirty="0"/>
              <a:t>.</a:t>
            </a:r>
          </a:p>
          <a:p>
            <a:pPr marL="457200" indent="-457200">
              <a:buFont typeface="+mj-lt"/>
              <a:buAutoNum type="arabicPeriod" startAt="16"/>
            </a:pPr>
            <a:r>
              <a:rPr lang="en-US" sz="2400" dirty="0" smtClean="0"/>
              <a:t>Click </a:t>
            </a:r>
            <a:r>
              <a:rPr lang="en-US" sz="2400" dirty="0"/>
              <a:t>the </a:t>
            </a:r>
            <a:r>
              <a:rPr lang="en-US" sz="2400" b="1" dirty="0"/>
              <a:t>drop-down arrow </a:t>
            </a:r>
            <a:r>
              <a:rPr lang="en-US" sz="2400" dirty="0"/>
              <a:t>next to the </a:t>
            </a:r>
            <a:r>
              <a:rPr lang="en-US" sz="2400" b="1" dirty="0"/>
              <a:t>Bullets</a:t>
            </a:r>
            <a:r>
              <a:rPr lang="en-US" sz="2400" dirty="0"/>
              <a:t> </a:t>
            </a:r>
            <a:r>
              <a:rPr lang="en-US" sz="2400" dirty="0" smtClean="0"/>
              <a:t>button</a:t>
            </a:r>
            <a:r>
              <a:rPr lang="en-US" sz="2400" dirty="0"/>
              <a:t>, then click </a:t>
            </a:r>
            <a:r>
              <a:rPr lang="en-US" sz="2400" b="1" dirty="0"/>
              <a:t>Define New Bullet</a:t>
            </a:r>
            <a:r>
              <a:rPr lang="en-US" sz="2400" dirty="0"/>
              <a:t>.</a:t>
            </a:r>
          </a:p>
          <a:p>
            <a:pPr marL="457200" indent="-457200">
              <a:buFont typeface="+mj-lt"/>
              <a:buAutoNum type="arabicPeriod" startAt="16"/>
            </a:pPr>
            <a:r>
              <a:rPr lang="en-US" sz="2400" dirty="0" smtClean="0"/>
              <a:t>Click </a:t>
            </a:r>
            <a:r>
              <a:rPr lang="en-US" sz="2400" dirty="0"/>
              <a:t>the </a:t>
            </a:r>
            <a:r>
              <a:rPr lang="en-US" sz="2400" b="1" dirty="0"/>
              <a:t>Symbol</a:t>
            </a:r>
            <a:r>
              <a:rPr lang="en-US" sz="2400" dirty="0"/>
              <a:t> button in the Define New Bullet dialog box. The Symbol</a:t>
            </a:r>
            <a:r>
              <a:rPr lang="en-US" sz="2400" i="1" dirty="0"/>
              <a:t> </a:t>
            </a:r>
            <a:r>
              <a:rPr lang="en-US" sz="2400" dirty="0"/>
              <a:t>dialog box opens, as shown in </a:t>
            </a:r>
            <a:r>
              <a:rPr lang="en-US" sz="2400" dirty="0" smtClean="0"/>
              <a:t>the figure on the next slide.</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047820"/>
            <a:ext cx="666843" cy="390580"/>
          </a:xfrm>
          <a:prstGeom prst="rect">
            <a:avLst/>
          </a:prstGeom>
        </p:spPr>
      </p:pic>
    </p:spTree>
    <p:extLst>
      <p:ext uri="{BB962C8B-B14F-4D97-AF65-F5344CB8AC3E}">
        <p14:creationId xmlns:p14="http://schemas.microsoft.com/office/powerpoint/2010/main" val="28187777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Create a Bulleted List</a:t>
            </a:r>
            <a:endParaRPr lang="en-US" sz="3100" dirty="0"/>
          </a:p>
        </p:txBody>
      </p:sp>
      <p:sp>
        <p:nvSpPr>
          <p:cNvPr id="6147" name="Content Placeholder 2"/>
          <p:cNvSpPr>
            <a:spLocks noGrp="1"/>
          </p:cNvSpPr>
          <p:nvPr>
            <p:ph idx="1"/>
          </p:nvPr>
        </p:nvSpPr>
        <p:spPr>
          <a:xfrm>
            <a:off x="457200" y="1600200"/>
            <a:ext cx="8229600" cy="4876800"/>
          </a:xfrm>
        </p:spPr>
        <p:txBody>
          <a:bodyPr/>
          <a:lstStyle/>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pPr marL="457200" indent="-457200">
              <a:buFont typeface="+mj-lt"/>
              <a:buAutoNum type="arabicPeriod" startAt="20"/>
            </a:pPr>
            <a:r>
              <a:rPr lang="en-US" sz="2400" dirty="0" smtClean="0"/>
              <a:t>Change </a:t>
            </a:r>
            <a:r>
              <a:rPr lang="en-US" sz="2400" dirty="0"/>
              <a:t>the Font by clicking the </a:t>
            </a:r>
            <a:r>
              <a:rPr lang="en-US" sz="2400" b="1" dirty="0"/>
              <a:t>drop-down arrow</a:t>
            </a:r>
            <a:r>
              <a:rPr lang="en-US" sz="2400" dirty="0"/>
              <a:t>. Scroll down and select </a:t>
            </a:r>
            <a:r>
              <a:rPr lang="en-US" sz="2400" b="1" dirty="0" smtClean="0"/>
              <a:t>Wingdings</a:t>
            </a:r>
            <a:r>
              <a:rPr lang="en-US" sz="2400" dirty="0" smtClean="0"/>
              <a:t>.</a:t>
            </a:r>
            <a:endParaRPr lang="en-US" sz="2400" dirty="0"/>
          </a:p>
          <a:p>
            <a:pPr marL="457200" indent="-457200">
              <a:buFont typeface="+mj-lt"/>
              <a:buAutoNum type="arabicPeriod" startAt="20"/>
            </a:pPr>
            <a:r>
              <a:rPr lang="en-US" sz="2400" dirty="0" smtClean="0"/>
              <a:t>Select </a:t>
            </a:r>
            <a:r>
              <a:rPr lang="en-US" sz="2400" dirty="0"/>
              <a:t>the </a:t>
            </a:r>
            <a:r>
              <a:rPr lang="en-US" sz="2400" b="1" dirty="0"/>
              <a:t>bell</a:t>
            </a:r>
            <a:r>
              <a:rPr lang="en-US" sz="2400" dirty="0"/>
              <a:t> in the first row, sixth column. Click </a:t>
            </a:r>
            <a:r>
              <a:rPr lang="en-US" sz="2400" b="1" dirty="0"/>
              <a:t>OK</a:t>
            </a:r>
            <a:r>
              <a:rPr lang="en-US" sz="2400" dirty="0"/>
              <a:t> to close the Symbols dialog box. </a:t>
            </a:r>
          </a:p>
          <a:p>
            <a:endParaRPr lang="en-US" sz="2400" dirty="0" smtClean="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1650242"/>
            <a:ext cx="6096000" cy="2787961"/>
          </a:xfrm>
          <a:prstGeom prst="rect">
            <a:avLst/>
          </a:prstGeom>
        </p:spPr>
      </p:pic>
    </p:spTree>
    <p:extLst>
      <p:ext uri="{BB962C8B-B14F-4D97-AF65-F5344CB8AC3E}">
        <p14:creationId xmlns:p14="http://schemas.microsoft.com/office/powerpoint/2010/main" val="439934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Create a Bulleted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22"/>
            </a:pPr>
            <a:r>
              <a:rPr lang="en-US" sz="2400" dirty="0"/>
              <a:t>Click </a:t>
            </a:r>
            <a:r>
              <a:rPr lang="en-US" sz="2400" b="1" dirty="0"/>
              <a:t>OK</a:t>
            </a:r>
            <a:r>
              <a:rPr lang="en-US" sz="2400" dirty="0"/>
              <a:t> to close the Define New Bullet dialog box</a:t>
            </a:r>
            <a:r>
              <a:rPr lang="en-US" sz="2400" dirty="0" smtClean="0"/>
              <a:t>.</a:t>
            </a:r>
          </a:p>
          <a:p>
            <a:pPr marL="457200" indent="-457200">
              <a:buFont typeface="+mj-lt"/>
              <a:buAutoNum type="arabicPeriod" startAt="22"/>
            </a:pPr>
            <a:r>
              <a:rPr lang="en-US" sz="2400" b="1" dirty="0"/>
              <a:t>SAVE</a:t>
            </a:r>
            <a:r>
              <a:rPr lang="en-US" sz="2400" dirty="0"/>
              <a:t> the document as </a:t>
            </a:r>
            <a:r>
              <a:rPr lang="en-US" sz="2400" b="1" i="1" dirty="0"/>
              <a:t>handbook_alarm1</a:t>
            </a:r>
            <a:r>
              <a:rPr lang="en-US" sz="2400" dirty="0"/>
              <a:t> in the lesson folder on your USB flash drive</a:t>
            </a:r>
            <a:r>
              <a:rPr lang="en-US" sz="2400" dirty="0" smtClean="0"/>
              <a:t>.</a:t>
            </a:r>
          </a:p>
          <a:p>
            <a:pPr marL="457200" indent="-457200">
              <a:buFont typeface="+mj-lt"/>
              <a:buAutoNum type="arabicPeriod" startAt="22"/>
            </a:pPr>
            <a:r>
              <a:rPr lang="en-US" sz="2400" dirty="0"/>
              <a:t>The three bulleted items are still selected. Click the </a:t>
            </a:r>
            <a:r>
              <a:rPr lang="en-US" sz="2400" b="1" dirty="0"/>
              <a:t>drop-down arrow</a:t>
            </a:r>
            <a:r>
              <a:rPr lang="en-US" sz="2400" dirty="0"/>
              <a:t> next to the </a:t>
            </a:r>
            <a:r>
              <a:rPr lang="en-US" sz="2400" b="1" dirty="0"/>
              <a:t>Bullets</a:t>
            </a:r>
            <a:r>
              <a:rPr lang="en-US" sz="2400" dirty="0"/>
              <a:t> </a:t>
            </a:r>
            <a:r>
              <a:rPr lang="en-US" sz="2400" dirty="0" smtClean="0"/>
              <a:t>          button</a:t>
            </a:r>
            <a:r>
              <a:rPr lang="en-US" sz="2400" dirty="0"/>
              <a:t>, then click </a:t>
            </a:r>
            <a:r>
              <a:rPr lang="en-US" sz="2400" b="1" dirty="0"/>
              <a:t>Define New Bullet</a:t>
            </a:r>
            <a:r>
              <a:rPr lang="en-US" sz="2400" dirty="0" smtClean="0"/>
              <a:t>.</a:t>
            </a:r>
          </a:p>
          <a:p>
            <a:pPr marL="457200" indent="-457200">
              <a:buFont typeface="+mj-lt"/>
              <a:buAutoNum type="arabicPeriod" startAt="22"/>
            </a:pPr>
            <a:r>
              <a:rPr lang="en-US" sz="2400" dirty="0"/>
              <a:t>Click the </a:t>
            </a:r>
            <a:r>
              <a:rPr lang="en-US" sz="2400" b="1" dirty="0"/>
              <a:t>Picture</a:t>
            </a:r>
            <a:r>
              <a:rPr lang="en-US" sz="2400" dirty="0"/>
              <a:t> button in the Define New Bullet dialog box</a:t>
            </a:r>
            <a:r>
              <a:rPr lang="en-US" sz="2400" dirty="0" smtClean="0"/>
              <a:t>. </a:t>
            </a:r>
            <a:r>
              <a:rPr lang="en-US" sz="2400" dirty="0"/>
              <a:t>The Picture Bullet dialog box opens, as shown in </a:t>
            </a:r>
            <a:r>
              <a:rPr lang="en-US" sz="2400" dirty="0" smtClean="0"/>
              <a:t>the figure on the next slide.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3267020"/>
            <a:ext cx="666843" cy="390580"/>
          </a:xfrm>
          <a:prstGeom prst="rect">
            <a:avLst/>
          </a:prstGeom>
        </p:spPr>
      </p:pic>
    </p:spTree>
    <p:extLst>
      <p:ext uri="{BB962C8B-B14F-4D97-AF65-F5344CB8AC3E}">
        <p14:creationId xmlns:p14="http://schemas.microsoft.com/office/powerpoint/2010/main" val="23821390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Create a Bulleted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26"/>
            </a:pPr>
            <a:r>
              <a:rPr lang="en-US" sz="2400" dirty="0"/>
              <a:t>Select the </a:t>
            </a:r>
            <a:r>
              <a:rPr lang="en-US" sz="2400" b="1" dirty="0"/>
              <a:t>fifth picture</a:t>
            </a:r>
            <a:r>
              <a:rPr lang="en-US" sz="2400" dirty="0"/>
              <a:t> in </a:t>
            </a:r>
            <a:r>
              <a:rPr lang="en-US" sz="2400" dirty="0" smtClean="0"/>
              <a:t/>
            </a:r>
            <a:br>
              <a:rPr lang="en-US" sz="2400" dirty="0" smtClean="0"/>
            </a:br>
            <a:r>
              <a:rPr lang="en-US" sz="2400" dirty="0" smtClean="0"/>
              <a:t>the </a:t>
            </a:r>
            <a:r>
              <a:rPr lang="en-US" sz="2400" b="1" dirty="0"/>
              <a:t>first column</a:t>
            </a:r>
            <a:r>
              <a:rPr lang="en-US" sz="2400" dirty="0"/>
              <a:t>. Click </a:t>
            </a:r>
            <a:r>
              <a:rPr lang="en-US" sz="2400" b="1" dirty="0"/>
              <a:t>OK</a:t>
            </a:r>
            <a:r>
              <a:rPr lang="en-US" sz="2400" dirty="0"/>
              <a:t> </a:t>
            </a:r>
            <a:r>
              <a:rPr lang="en-US" sz="2400" dirty="0" smtClean="0"/>
              <a:t/>
            </a:r>
            <a:br>
              <a:rPr lang="en-US" sz="2400" dirty="0" smtClean="0"/>
            </a:br>
            <a:r>
              <a:rPr lang="en-US" sz="2400" dirty="0" smtClean="0"/>
              <a:t>to </a:t>
            </a:r>
            <a:r>
              <a:rPr lang="en-US" sz="2400" dirty="0"/>
              <a:t>close the Picture Bullet </a:t>
            </a:r>
            <a:r>
              <a:rPr lang="en-US" sz="2400" dirty="0" smtClean="0"/>
              <a:t/>
            </a:r>
            <a:br>
              <a:rPr lang="en-US" sz="2400" dirty="0" smtClean="0"/>
            </a:br>
            <a:r>
              <a:rPr lang="en-US" sz="2400" dirty="0" smtClean="0"/>
              <a:t>dialog </a:t>
            </a:r>
            <a:r>
              <a:rPr lang="en-US" sz="2400" dirty="0"/>
              <a:t>box, then click </a:t>
            </a:r>
            <a:r>
              <a:rPr lang="en-US" sz="2400" b="1" dirty="0"/>
              <a:t>OK</a:t>
            </a:r>
            <a:r>
              <a:rPr lang="en-US" sz="2400" dirty="0"/>
              <a:t> to </a:t>
            </a:r>
            <a:r>
              <a:rPr lang="en-US" sz="2400" dirty="0" smtClean="0"/>
              <a:t/>
            </a:r>
            <a:br>
              <a:rPr lang="en-US" sz="2400" dirty="0" smtClean="0"/>
            </a:br>
            <a:r>
              <a:rPr lang="en-US" sz="2400" dirty="0" smtClean="0"/>
              <a:t>close </a:t>
            </a:r>
            <a:r>
              <a:rPr lang="en-US" sz="2400" dirty="0"/>
              <a:t>the Define New Bullet </a:t>
            </a:r>
            <a:r>
              <a:rPr lang="en-US" sz="2400" dirty="0" smtClean="0"/>
              <a:t/>
            </a:r>
            <a:br>
              <a:rPr lang="en-US" sz="2400" dirty="0" smtClean="0"/>
            </a:br>
            <a:r>
              <a:rPr lang="en-US" sz="2400" dirty="0" smtClean="0"/>
              <a:t>dialog </a:t>
            </a:r>
            <a:r>
              <a:rPr lang="en-US" sz="2400" dirty="0"/>
              <a:t>box. The new picture </a:t>
            </a:r>
            <a:r>
              <a:rPr lang="en-US" sz="2400" dirty="0" smtClean="0"/>
              <a:t/>
            </a:r>
            <a:br>
              <a:rPr lang="en-US" sz="2400" dirty="0" smtClean="0"/>
            </a:br>
            <a:r>
              <a:rPr lang="en-US" sz="2400" dirty="0" smtClean="0"/>
              <a:t>bullet </a:t>
            </a:r>
            <a:r>
              <a:rPr lang="en-US" sz="2400" dirty="0"/>
              <a:t>appears in the </a:t>
            </a:r>
            <a:r>
              <a:rPr lang="en-US" sz="2400" dirty="0" smtClean="0"/>
              <a:t/>
            </a:r>
            <a:br>
              <a:rPr lang="en-US" sz="2400" dirty="0" smtClean="0"/>
            </a:br>
            <a:r>
              <a:rPr lang="en-US" sz="2400" dirty="0" smtClean="0"/>
              <a:t>selected </a:t>
            </a:r>
            <a:r>
              <a:rPr lang="en-US" sz="2400" dirty="0"/>
              <a:t>text. Deselect the </a:t>
            </a:r>
            <a:r>
              <a:rPr lang="en-US" sz="2400" dirty="0" smtClean="0"/>
              <a:t/>
            </a:r>
            <a:br>
              <a:rPr lang="en-US" sz="2400" dirty="0" smtClean="0"/>
            </a:br>
            <a:r>
              <a:rPr lang="en-US" sz="2400" dirty="0" smtClean="0"/>
              <a:t>bulleted </a:t>
            </a:r>
            <a:r>
              <a:rPr lang="en-US" sz="2400" dirty="0"/>
              <a:t>items</a:t>
            </a:r>
            <a:r>
              <a:rPr lang="en-US" sz="2400" dirty="0" smtClean="0"/>
              <a:t>.</a:t>
            </a:r>
          </a:p>
          <a:p>
            <a:pPr marL="457200" indent="-457200">
              <a:buFont typeface="+mj-lt"/>
              <a:buAutoNum type="arabicPeriod" startAt="26"/>
            </a:pPr>
            <a:r>
              <a:rPr lang="en-US" sz="2400" b="1" dirty="0"/>
              <a:t>SAVE</a:t>
            </a:r>
            <a:r>
              <a:rPr lang="en-US" sz="2400" dirty="0"/>
              <a:t> the document as </a:t>
            </a:r>
            <a:r>
              <a:rPr lang="en-US" sz="2400" dirty="0" smtClean="0"/>
              <a:t/>
            </a:r>
            <a:br>
              <a:rPr lang="en-US" sz="2400" dirty="0" smtClean="0"/>
            </a:br>
            <a:r>
              <a:rPr lang="en-US" sz="2400" b="1" i="1" dirty="0" err="1" smtClean="0"/>
              <a:t>handbook_alarm_update</a:t>
            </a:r>
            <a:r>
              <a:rPr lang="en-US" sz="2400" dirty="0" smtClean="0"/>
              <a:t> </a:t>
            </a:r>
            <a:br>
              <a:rPr lang="en-US" sz="2400" dirty="0" smtClean="0"/>
            </a:br>
            <a:r>
              <a:rPr lang="en-US" sz="2400" dirty="0" smtClean="0"/>
              <a:t>in </a:t>
            </a:r>
            <a:r>
              <a:rPr lang="en-US" sz="2400" dirty="0"/>
              <a:t>the lesson folder on your </a:t>
            </a:r>
            <a:r>
              <a:rPr lang="en-US" sz="2400" dirty="0" smtClean="0"/>
              <a:t/>
            </a:r>
            <a:br>
              <a:rPr lang="en-US" sz="2400" dirty="0" smtClean="0"/>
            </a:br>
            <a:r>
              <a:rPr lang="en-US" sz="2400" dirty="0" smtClean="0"/>
              <a:t>USB </a:t>
            </a:r>
            <a:r>
              <a:rPr lang="en-US" sz="2400" dirty="0"/>
              <a:t>flash drive.</a:t>
            </a:r>
            <a:endParaRPr lang="en-US" sz="2400" dirty="0" smtClean="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1600200"/>
            <a:ext cx="3887629" cy="4753362"/>
          </a:xfrm>
          <a:prstGeom prst="rect">
            <a:avLst/>
          </a:prstGeom>
        </p:spPr>
      </p:pic>
    </p:spTree>
    <p:extLst>
      <p:ext uri="{BB962C8B-B14F-4D97-AF65-F5344CB8AC3E}">
        <p14:creationId xmlns:p14="http://schemas.microsoft.com/office/powerpoint/2010/main" val="39604191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Turning Automatic Bulleting</a:t>
            </a:r>
            <a:br>
              <a:rPr lang="en-US" dirty="0" smtClean="0"/>
            </a:br>
            <a:r>
              <a:rPr lang="en-US" dirty="0" smtClean="0"/>
              <a:t>On and Off with AutoFormat</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After you have clicked the Bullet button to create a bulleted list, Word’s AutoFormat feature automatically continues the bulleted format</a:t>
            </a:r>
            <a:r>
              <a:rPr lang="en-US" sz="2000" dirty="0" smtClean="0"/>
              <a:t>.</a:t>
            </a:r>
          </a:p>
          <a:p>
            <a:r>
              <a:rPr lang="en-US" sz="2000" dirty="0" smtClean="0"/>
              <a:t>In the following exercise</a:t>
            </a:r>
            <a:r>
              <a:rPr lang="en-US" sz="2000" dirty="0"/>
              <a:t>, you learn how to turn off this automatic bulleting feature in Word.</a:t>
            </a:r>
            <a:endParaRPr lang="en-US" sz="2000" dirty="0" smtClean="0"/>
          </a:p>
        </p:txBody>
      </p:sp>
    </p:spTree>
    <p:extLst>
      <p:ext uri="{BB962C8B-B14F-4D97-AF65-F5344CB8AC3E}">
        <p14:creationId xmlns:p14="http://schemas.microsoft.com/office/powerpoint/2010/main" val="26870882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2800" dirty="0" smtClean="0"/>
              <a:t>Turn </a:t>
            </a:r>
            <a:r>
              <a:rPr lang="en-US" sz="2800" dirty="0"/>
              <a:t>Automatic Bulleting</a:t>
            </a:r>
            <a:br>
              <a:rPr lang="en-US" sz="2800" dirty="0"/>
            </a:br>
            <a:r>
              <a:rPr lang="en-US" sz="2800" dirty="0"/>
              <a:t>On and Off with AutoFormat</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a:t>
            </a:r>
            <a:r>
              <a:rPr lang="en-US" sz="2400" dirty="0" smtClean="0"/>
              <a:t>exercise.</a:t>
            </a:r>
          </a:p>
          <a:p>
            <a:pPr marL="457200" indent="-457200">
              <a:buFont typeface="+mj-lt"/>
              <a:buAutoNum type="arabicPeriod"/>
            </a:pPr>
            <a:r>
              <a:rPr lang="en-US" sz="2400" dirty="0" smtClean="0"/>
              <a:t>Click </a:t>
            </a:r>
            <a:r>
              <a:rPr lang="en-US" sz="2400" dirty="0"/>
              <a:t>the </a:t>
            </a:r>
            <a:r>
              <a:rPr lang="en-US" sz="2400" b="1" dirty="0"/>
              <a:t>File </a:t>
            </a:r>
            <a:r>
              <a:rPr lang="en-US" sz="2400" dirty="0"/>
              <a:t>tab to open Backstage view, then click </a:t>
            </a:r>
            <a:r>
              <a:rPr lang="en-US" sz="2400" b="1" dirty="0"/>
              <a:t>Options</a:t>
            </a:r>
            <a:r>
              <a:rPr lang="en-US" sz="2400" dirty="0"/>
              <a:t>.</a:t>
            </a:r>
          </a:p>
          <a:p>
            <a:pPr marL="457200" indent="-457200">
              <a:buFont typeface="+mj-lt"/>
              <a:buAutoNum type="arabicPeriod"/>
            </a:pPr>
            <a:r>
              <a:rPr lang="en-US" sz="2400" dirty="0" smtClean="0"/>
              <a:t>Click </a:t>
            </a:r>
            <a:r>
              <a:rPr lang="en-US" sz="2400" b="1" dirty="0"/>
              <a:t>Proofing</a:t>
            </a:r>
            <a:r>
              <a:rPr lang="en-US" sz="2400" dirty="0"/>
              <a:t>.</a:t>
            </a:r>
          </a:p>
          <a:p>
            <a:pPr marL="457200" indent="-457200">
              <a:buFont typeface="+mj-lt"/>
              <a:buAutoNum type="arabicPeriod"/>
            </a:pPr>
            <a:r>
              <a:rPr lang="en-US" sz="2400" dirty="0" smtClean="0"/>
              <a:t>Click </a:t>
            </a:r>
            <a:r>
              <a:rPr lang="en-US" sz="2400" b="1" dirty="0"/>
              <a:t>AutoCorrect Options</a:t>
            </a:r>
            <a:r>
              <a:rPr lang="en-US" sz="2400" dirty="0"/>
              <a:t>, then click the </a:t>
            </a:r>
            <a:r>
              <a:rPr lang="en-US" sz="2400" b="1" dirty="0"/>
              <a:t>AutoFormat As You Type</a:t>
            </a:r>
            <a:r>
              <a:rPr lang="en-US" sz="2400" dirty="0"/>
              <a:t> tab.</a:t>
            </a:r>
          </a:p>
          <a:p>
            <a:pPr marL="457200" indent="-457200">
              <a:buFont typeface="+mj-lt"/>
              <a:buAutoNum type="arabicPeriod"/>
            </a:pPr>
            <a:r>
              <a:rPr lang="en-US" sz="2400" dirty="0" smtClean="0"/>
              <a:t>Under </a:t>
            </a:r>
            <a:r>
              <a:rPr lang="en-US" sz="2400" dirty="0"/>
              <a:t>the section Apply As You Type, select the </a:t>
            </a:r>
            <a:r>
              <a:rPr lang="en-US" sz="2400" b="1" dirty="0"/>
              <a:t>Automatic Bulleted Lists</a:t>
            </a:r>
            <a:r>
              <a:rPr lang="en-US" sz="2400" dirty="0"/>
              <a:t> check box to clear its check mark (an empty check mark indicates the feature is off). To turn Automatic Bulleted Lists back on, click again to place a check mark in the box (see Figure 4-20).</a:t>
            </a:r>
            <a:endParaRPr lang="en-US" sz="2400" dirty="0" smtClean="0"/>
          </a:p>
        </p:txBody>
      </p:sp>
    </p:spTree>
    <p:extLst>
      <p:ext uri="{BB962C8B-B14F-4D97-AF65-F5344CB8AC3E}">
        <p14:creationId xmlns:p14="http://schemas.microsoft.com/office/powerpoint/2010/main" val="3168856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Setting Indents</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An </a:t>
            </a:r>
            <a:r>
              <a:rPr lang="en-US" sz="2000" b="1" i="1" dirty="0"/>
              <a:t>indent</a:t>
            </a:r>
            <a:r>
              <a:rPr lang="en-US" sz="2000" dirty="0"/>
              <a:t> is a blank space inserted between text and the left or right margin. </a:t>
            </a:r>
            <a:endParaRPr lang="en-US" sz="2000" dirty="0" smtClean="0"/>
          </a:p>
          <a:p>
            <a:r>
              <a:rPr lang="en-US" sz="2000" dirty="0" smtClean="0"/>
              <a:t>A </a:t>
            </a:r>
            <a:r>
              <a:rPr lang="en-US" sz="2000" b="1" i="1" dirty="0"/>
              <a:t>first-line inden</a:t>
            </a:r>
            <a:r>
              <a:rPr lang="en-US" sz="2000" b="1" dirty="0"/>
              <a:t>t</a:t>
            </a:r>
            <a:r>
              <a:rPr lang="en-US" sz="2000" dirty="0"/>
              <a:t> inserts blank space between the left margin and the first line of the paragraph (one-half inch is the default setting for this indent). </a:t>
            </a:r>
            <a:endParaRPr lang="en-US" sz="2000" dirty="0" smtClean="0"/>
          </a:p>
          <a:p>
            <a:r>
              <a:rPr lang="en-US" sz="2000" dirty="0" smtClean="0"/>
              <a:t>A </a:t>
            </a:r>
            <a:r>
              <a:rPr lang="en-US" sz="2000" b="1" i="1" dirty="0"/>
              <a:t>hanging</a:t>
            </a:r>
            <a:r>
              <a:rPr lang="en-US" sz="2000" i="1" dirty="0"/>
              <a:t> </a:t>
            </a:r>
            <a:r>
              <a:rPr lang="en-US" sz="2000" b="1" i="1" dirty="0"/>
              <a:t>indent</a:t>
            </a:r>
            <a:r>
              <a:rPr lang="en-US" sz="2000" dirty="0"/>
              <a:t>, common in legal documents,</a:t>
            </a:r>
            <a:r>
              <a:rPr lang="en-US" sz="2000" b="1" i="1" dirty="0"/>
              <a:t> </a:t>
            </a:r>
            <a:r>
              <a:rPr lang="en-US" sz="2000" dirty="0"/>
              <a:t>begins the first full line of text in a paragraph at the left margin; all of the remaining lines in the paragraph are then indented from the left margin</a:t>
            </a:r>
            <a:r>
              <a:rPr lang="en-US" sz="2000" dirty="0" smtClean="0"/>
              <a:t>.</a:t>
            </a:r>
          </a:p>
          <a:p>
            <a:r>
              <a:rPr lang="en-US" sz="2000" dirty="0" smtClean="0"/>
              <a:t>A </a:t>
            </a:r>
            <a:r>
              <a:rPr lang="en-US" sz="2000" b="1" i="1" dirty="0"/>
              <a:t>negative indent </a:t>
            </a:r>
            <a:r>
              <a:rPr lang="en-US" sz="2000" dirty="0"/>
              <a:t>extends paragraph text into the left margin. You can indent paragraphs from the left margin, the right margin, or both, and you can set the sizes of indents using Word’s paragraph-formatting tools. You can also drag the markers on the ruler to set </a:t>
            </a:r>
            <a:r>
              <a:rPr lang="en-US" sz="2000" dirty="0" smtClean="0"/>
              <a:t>indents.</a:t>
            </a:r>
          </a:p>
          <a:p>
            <a:r>
              <a:rPr lang="en-US" sz="2000" dirty="0" smtClean="0"/>
              <a:t>Table </a:t>
            </a:r>
            <a:r>
              <a:rPr lang="en-US" sz="2000" dirty="0"/>
              <a:t>4-1 </a:t>
            </a:r>
            <a:r>
              <a:rPr lang="en-US" sz="2000" dirty="0" smtClean="0"/>
              <a:t>(see next slide) shows </a:t>
            </a:r>
            <a:r>
              <a:rPr lang="en-US" sz="2000" dirty="0"/>
              <a:t>the various indent markers as they appear on the ruler</a:t>
            </a:r>
            <a:endParaRPr lang="en-US" sz="2000" dirty="0" smtClean="0"/>
          </a:p>
        </p:txBody>
      </p:sp>
    </p:spTree>
    <p:extLst>
      <p:ext uri="{BB962C8B-B14F-4D97-AF65-F5344CB8AC3E}">
        <p14:creationId xmlns:p14="http://schemas.microsoft.com/office/powerpoint/2010/main" val="8714654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2800" dirty="0" smtClean="0"/>
              <a:t>Turn </a:t>
            </a:r>
            <a:r>
              <a:rPr lang="en-US" sz="2800" dirty="0"/>
              <a:t>Automatic Bulleting</a:t>
            </a:r>
            <a:br>
              <a:rPr lang="en-US" sz="2800" dirty="0"/>
            </a:br>
            <a:r>
              <a:rPr lang="en-US" sz="2800" dirty="0"/>
              <a:t>On and Off with AutoFormat</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dirty="0" smtClean="0"/>
              <a:t>To </a:t>
            </a:r>
            <a:r>
              <a:rPr lang="en-US" sz="2400" dirty="0"/>
              <a:t>turn Automatic Bulleted Lists back on, click again to place a check mark in the box (see </a:t>
            </a:r>
            <a:r>
              <a:rPr lang="en-US" sz="2400" dirty="0" smtClean="0"/>
              <a:t>the figure below).</a:t>
            </a:r>
          </a:p>
          <a:p>
            <a:pPr marL="457200" indent="-457200">
              <a:buFont typeface="+mj-lt"/>
              <a:buAutoNum type="arabicPeriod" startAt="5"/>
            </a:pPr>
            <a:r>
              <a:rPr lang="en-US" sz="2400" dirty="0"/>
              <a:t>Click </a:t>
            </a:r>
            <a:r>
              <a:rPr lang="en-US" sz="2400" b="1" dirty="0"/>
              <a:t>OK</a:t>
            </a:r>
            <a:r>
              <a:rPr lang="en-US" sz="2400" dirty="0"/>
              <a:t> to </a:t>
            </a:r>
            <a:r>
              <a:rPr lang="en-US" sz="2400" dirty="0" smtClean="0"/>
              <a:t>close</a:t>
            </a:r>
            <a:br>
              <a:rPr lang="en-US" sz="2400" dirty="0" smtClean="0"/>
            </a:br>
            <a:r>
              <a:rPr lang="en-US" sz="2400" dirty="0" smtClean="0"/>
              <a:t>the AutoCorrect</a:t>
            </a:r>
            <a:br>
              <a:rPr lang="en-US" sz="2400" dirty="0" smtClean="0"/>
            </a:br>
            <a:r>
              <a:rPr lang="en-US" sz="2400" dirty="0" smtClean="0"/>
              <a:t>dialog </a:t>
            </a:r>
            <a:r>
              <a:rPr lang="en-US" sz="2400" dirty="0"/>
              <a:t>box, </a:t>
            </a:r>
            <a:r>
              <a:rPr lang="en-US" sz="2400" dirty="0" smtClean="0"/>
              <a:t>then</a:t>
            </a:r>
            <a:br>
              <a:rPr lang="en-US" sz="2400" dirty="0" smtClean="0"/>
            </a:br>
            <a:r>
              <a:rPr lang="en-US" sz="2400" dirty="0" smtClean="0"/>
              <a:t>click </a:t>
            </a:r>
            <a:r>
              <a:rPr lang="en-US" sz="2400" b="1" dirty="0"/>
              <a:t>OK</a:t>
            </a:r>
            <a:r>
              <a:rPr lang="en-US" sz="2400" dirty="0"/>
              <a:t> to </a:t>
            </a:r>
            <a:r>
              <a:rPr lang="en-US" sz="2400" dirty="0" smtClean="0"/>
              <a:t>close</a:t>
            </a:r>
            <a:br>
              <a:rPr lang="en-US" sz="2400" dirty="0" smtClean="0"/>
            </a:br>
            <a:r>
              <a:rPr lang="en-US" sz="2400" dirty="0" smtClean="0"/>
              <a:t>the </a:t>
            </a:r>
            <a:r>
              <a:rPr lang="en-US" sz="2400" dirty="0"/>
              <a:t>Word </a:t>
            </a:r>
            <a:r>
              <a:rPr lang="en-US" sz="2400" dirty="0" smtClean="0"/>
              <a:t>Options</a:t>
            </a:r>
            <a:br>
              <a:rPr lang="en-US" sz="2400" dirty="0" smtClean="0"/>
            </a:br>
            <a:r>
              <a:rPr lang="en-US" sz="2400" dirty="0" smtClean="0"/>
              <a:t>dialog </a:t>
            </a:r>
            <a:r>
              <a:rPr lang="en-US" sz="2400" dirty="0"/>
              <a:t>box.</a:t>
            </a:r>
            <a:endParaRPr lang="en-US" sz="2400" dirty="0" smtClean="0"/>
          </a:p>
          <a:p>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2940" y="2515737"/>
            <a:ext cx="4587240" cy="3505200"/>
          </a:xfrm>
          <a:prstGeom prst="rect">
            <a:avLst/>
          </a:prstGeom>
        </p:spPr>
      </p:pic>
    </p:spTree>
    <p:extLst>
      <p:ext uri="{BB962C8B-B14F-4D97-AF65-F5344CB8AC3E}">
        <p14:creationId xmlns:p14="http://schemas.microsoft.com/office/powerpoint/2010/main" val="450496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Creating and Formatting a Numbered List</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You can quickly add numbers to existing lines of text to create a list, or Word can automatically create a numbered list as you key. </a:t>
            </a:r>
            <a:endParaRPr lang="en-US" sz="2000" dirty="0" smtClean="0"/>
          </a:p>
          <a:p>
            <a:r>
              <a:rPr lang="en-US" sz="2000" dirty="0" smtClean="0"/>
              <a:t>In the following exercise</a:t>
            </a:r>
            <a:r>
              <a:rPr lang="en-US" sz="2000" dirty="0"/>
              <a:t>, you learn how </a:t>
            </a:r>
            <a:r>
              <a:rPr lang="en-US" sz="2000" dirty="0" smtClean="0"/>
              <a:t>to </a:t>
            </a:r>
            <a:r>
              <a:rPr lang="en-US" sz="2000" dirty="0"/>
              <a:t>create and format a numbered list in Word</a:t>
            </a:r>
            <a:r>
              <a:rPr lang="en-US" sz="2000" dirty="0" smtClean="0"/>
              <a:t>.</a:t>
            </a:r>
          </a:p>
        </p:txBody>
      </p:sp>
    </p:spTree>
    <p:extLst>
      <p:ext uri="{BB962C8B-B14F-4D97-AF65-F5344CB8AC3E}">
        <p14:creationId xmlns:p14="http://schemas.microsoft.com/office/powerpoint/2010/main" val="42150912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Create a Numbered List</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b="1" dirty="0"/>
              <a:t>USE</a:t>
            </a:r>
            <a:r>
              <a:rPr lang="en-US" sz="2400" dirty="0"/>
              <a:t> the </a:t>
            </a:r>
            <a:r>
              <a:rPr lang="en-US" sz="2400" b="1" i="1" dirty="0" err="1"/>
              <a:t>handbook_alarm_update</a:t>
            </a:r>
            <a:r>
              <a:rPr lang="en-US" sz="2400" dirty="0"/>
              <a:t> document from the previous exercise</a:t>
            </a:r>
            <a:r>
              <a:rPr lang="en-US" sz="2400" dirty="0" smtClean="0"/>
              <a:t>.</a:t>
            </a:r>
          </a:p>
          <a:p>
            <a:pPr marL="457200" indent="-457200">
              <a:buFont typeface="+mj-lt"/>
              <a:buAutoNum type="arabicPeriod"/>
            </a:pPr>
            <a:r>
              <a:rPr lang="en-US" sz="2400" dirty="0"/>
              <a:t>Select the four sentences under the </a:t>
            </a:r>
            <a:r>
              <a:rPr lang="en-US" sz="2400" i="1" dirty="0"/>
              <a:t>Set Alarm</a:t>
            </a:r>
            <a:r>
              <a:rPr lang="en-US" sz="2400" dirty="0"/>
              <a:t> heading.</a:t>
            </a:r>
          </a:p>
          <a:p>
            <a:pPr marL="457200" indent="-457200">
              <a:buFont typeface="+mj-lt"/>
              <a:buAutoNum type="arabicPeriod"/>
            </a:pPr>
            <a:r>
              <a:rPr lang="en-US" sz="2400" dirty="0" smtClean="0"/>
              <a:t>On </a:t>
            </a:r>
            <a:r>
              <a:rPr lang="en-US" sz="2400" dirty="0"/>
              <a:t>the Home tab, in the Paragraph group, click the </a:t>
            </a:r>
            <a:r>
              <a:rPr lang="en-US" sz="2400" b="1" dirty="0"/>
              <a:t>drop-down arrow</a:t>
            </a:r>
            <a:r>
              <a:rPr lang="en-US" sz="2400" dirty="0"/>
              <a:t> next to the </a:t>
            </a:r>
            <a:r>
              <a:rPr lang="en-US" sz="2400" b="1" dirty="0"/>
              <a:t>Numbering</a:t>
            </a:r>
            <a:r>
              <a:rPr lang="en-US" sz="2400" dirty="0"/>
              <a:t> </a:t>
            </a:r>
            <a:r>
              <a:rPr lang="en-US" sz="2400" dirty="0" smtClean="0"/>
              <a:t>       button </a:t>
            </a:r>
            <a:r>
              <a:rPr lang="en-US" sz="2400" dirty="0"/>
              <a:t>to display the Numbering Library shown in </a:t>
            </a:r>
            <a:r>
              <a:rPr lang="en-US" sz="2400" dirty="0" smtClean="0"/>
              <a:t>the figure below.</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4038600"/>
            <a:ext cx="5077534" cy="2476846"/>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7181" y="3321575"/>
            <a:ext cx="457264" cy="276264"/>
          </a:xfrm>
          <a:prstGeom prst="rect">
            <a:avLst/>
          </a:prstGeom>
        </p:spPr>
      </p:pic>
    </p:spTree>
    <p:extLst>
      <p:ext uri="{BB962C8B-B14F-4D97-AF65-F5344CB8AC3E}">
        <p14:creationId xmlns:p14="http://schemas.microsoft.com/office/powerpoint/2010/main" val="20372545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Create a Numbered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3"/>
            </a:pPr>
            <a:r>
              <a:rPr lang="en-US" sz="2400" dirty="0"/>
              <a:t>Click the second option after None in the first row, second column. The rows are numbered 1., 2., 3., . . .</a:t>
            </a:r>
          </a:p>
          <a:p>
            <a:pPr marL="457200" indent="-457200">
              <a:buFont typeface="+mj-lt"/>
              <a:buAutoNum type="arabicPeriod" startAt="3"/>
            </a:pPr>
            <a:r>
              <a:rPr lang="en-US" sz="2400" dirty="0" smtClean="0"/>
              <a:t>Place </a:t>
            </a:r>
            <a:r>
              <a:rPr lang="en-US" sz="2400" dirty="0"/>
              <a:t>the insertion point at the end of item number four and press </a:t>
            </a:r>
            <a:r>
              <a:rPr lang="en-US" sz="2400" b="1" dirty="0"/>
              <a:t>Enter</a:t>
            </a:r>
            <a:r>
              <a:rPr lang="en-US" sz="2400" dirty="0"/>
              <a:t>. Notice that Word automatically numbers the next line sequentially.</a:t>
            </a:r>
          </a:p>
          <a:p>
            <a:pPr marL="457200" indent="-457200">
              <a:buFont typeface="+mj-lt"/>
              <a:buAutoNum type="arabicPeriod" startAt="3"/>
            </a:pPr>
            <a:r>
              <a:rPr lang="en-US" sz="2400" dirty="0" smtClean="0"/>
              <a:t>In </a:t>
            </a:r>
            <a:r>
              <a:rPr lang="en-US" sz="2400" dirty="0"/>
              <a:t>the new numbered line, key </a:t>
            </a:r>
            <a:r>
              <a:rPr lang="en-US" sz="2400" b="1" dirty="0"/>
              <a:t>Leave the premises immediately</a:t>
            </a:r>
            <a:r>
              <a:rPr lang="en-US" sz="2400" dirty="0"/>
              <a:t>.</a:t>
            </a:r>
          </a:p>
          <a:p>
            <a:pPr marL="457200" indent="-457200">
              <a:buFont typeface="+mj-lt"/>
              <a:buAutoNum type="arabicPeriod" startAt="3"/>
            </a:pPr>
            <a:r>
              <a:rPr lang="en-US" sz="2400" dirty="0" smtClean="0"/>
              <a:t>Select </a:t>
            </a:r>
            <a:r>
              <a:rPr lang="en-US" sz="2400" dirty="0"/>
              <a:t>the four sentences under the </a:t>
            </a:r>
            <a:r>
              <a:rPr lang="en-US" sz="2400" i="1" dirty="0"/>
              <a:t>Deactivate Alarm</a:t>
            </a:r>
            <a:r>
              <a:rPr lang="en-US" sz="2400" dirty="0"/>
              <a:t> heading.</a:t>
            </a:r>
          </a:p>
          <a:p>
            <a:pPr marL="457200" indent="-457200">
              <a:buFont typeface="+mj-lt"/>
              <a:buAutoNum type="arabicPeriod" startAt="3"/>
            </a:pPr>
            <a:r>
              <a:rPr lang="en-US" sz="2400" dirty="0" smtClean="0"/>
              <a:t>On </a:t>
            </a:r>
            <a:r>
              <a:rPr lang="en-US" sz="2400" dirty="0"/>
              <a:t>the Home</a:t>
            </a:r>
            <a:r>
              <a:rPr lang="en-US" sz="2400" i="1" dirty="0"/>
              <a:t> </a:t>
            </a:r>
            <a:r>
              <a:rPr lang="en-US" sz="2400" dirty="0"/>
              <a:t>tab, in the Paragraph group, click the </a:t>
            </a:r>
            <a:r>
              <a:rPr lang="en-US" sz="2400" b="1" dirty="0"/>
              <a:t>drop-down arrow</a:t>
            </a:r>
            <a:r>
              <a:rPr lang="en-US" sz="2400" dirty="0"/>
              <a:t> next to the </a:t>
            </a:r>
            <a:r>
              <a:rPr lang="en-US" sz="2400" b="1" dirty="0"/>
              <a:t>Numbering</a:t>
            </a:r>
            <a:r>
              <a:rPr lang="en-US" sz="2400" dirty="0"/>
              <a:t> </a:t>
            </a:r>
            <a:r>
              <a:rPr lang="en-US" sz="2400" dirty="0" smtClean="0"/>
              <a:t>        button.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2600" y="5667336"/>
            <a:ext cx="457264" cy="276264"/>
          </a:xfrm>
          <a:prstGeom prst="rect">
            <a:avLst/>
          </a:prstGeom>
        </p:spPr>
      </p:pic>
    </p:spTree>
    <p:extLst>
      <p:ext uri="{BB962C8B-B14F-4D97-AF65-F5344CB8AC3E}">
        <p14:creationId xmlns:p14="http://schemas.microsoft.com/office/powerpoint/2010/main" val="5748392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Create a Numbered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8"/>
            </a:pPr>
            <a:r>
              <a:rPr lang="en-US" sz="2400" dirty="0" smtClean="0"/>
              <a:t>Select </a:t>
            </a:r>
            <a:r>
              <a:rPr lang="en-US" sz="2400" dirty="0"/>
              <a:t>the numbered list in the first column, third row.  The four sentences are numbered with lowercase letters: a., b., c., </a:t>
            </a:r>
            <a:r>
              <a:rPr lang="en-US" sz="2400" dirty="0" smtClean="0"/>
              <a:t>d.</a:t>
            </a:r>
          </a:p>
          <a:p>
            <a:pPr marL="457200" indent="-457200">
              <a:buFont typeface="+mj-lt"/>
              <a:buAutoNum type="arabicPeriod" startAt="8"/>
            </a:pPr>
            <a:r>
              <a:rPr lang="en-US" sz="2400" dirty="0" smtClean="0"/>
              <a:t>Select </a:t>
            </a:r>
            <a:r>
              <a:rPr lang="en-US" sz="2400" dirty="0"/>
              <a:t>the </a:t>
            </a:r>
            <a:r>
              <a:rPr lang="en-US" sz="2400" b="1" dirty="0"/>
              <a:t>numbered list </a:t>
            </a:r>
            <a:r>
              <a:rPr lang="en-US" sz="2400" dirty="0"/>
              <a:t>under the </a:t>
            </a:r>
            <a:r>
              <a:rPr lang="en-US" sz="2400" i="1" dirty="0"/>
              <a:t>Set Alarm</a:t>
            </a:r>
            <a:r>
              <a:rPr lang="en-US" sz="2400" dirty="0"/>
              <a:t> heading. </a:t>
            </a:r>
            <a:endParaRPr lang="en-US" sz="2400" dirty="0" smtClean="0"/>
          </a:p>
          <a:p>
            <a:pPr marL="457200" indent="-457200">
              <a:buFont typeface="+mj-lt"/>
              <a:buAutoNum type="arabicPeriod" startAt="8"/>
            </a:pPr>
            <a:r>
              <a:rPr lang="en-US" sz="2400" dirty="0" smtClean="0"/>
              <a:t>To </a:t>
            </a:r>
            <a:r>
              <a:rPr lang="en-US" sz="2400" dirty="0"/>
              <a:t>change the format of the numbered list, click the </a:t>
            </a:r>
            <a:r>
              <a:rPr lang="en-US" sz="2400" b="1" dirty="0"/>
              <a:t>drop-down arrow</a:t>
            </a:r>
            <a:r>
              <a:rPr lang="en-US" sz="2400" dirty="0"/>
              <a:t> next to the </a:t>
            </a:r>
            <a:r>
              <a:rPr lang="en-US" sz="2400" b="1" dirty="0"/>
              <a:t>Numbering</a:t>
            </a:r>
            <a:r>
              <a:rPr lang="en-US" sz="2400" dirty="0"/>
              <a:t> </a:t>
            </a:r>
            <a:r>
              <a:rPr lang="en-US" sz="2400" dirty="0" smtClean="0"/>
              <a:t>       button</a:t>
            </a:r>
            <a:r>
              <a:rPr lang="en-US" sz="2400" dirty="0"/>
              <a:t>, then click </a:t>
            </a:r>
            <a:r>
              <a:rPr lang="en-US" sz="2400" b="1" dirty="0"/>
              <a:t>Define New Number Format</a:t>
            </a:r>
            <a:r>
              <a:rPr lang="en-US" sz="2400" dirty="0"/>
              <a:t>. The Define New Number Format dialog box </a:t>
            </a:r>
            <a:r>
              <a:rPr lang="en-US" sz="2400" dirty="0" smtClean="0"/>
              <a:t>appears.</a:t>
            </a:r>
          </a:p>
          <a:p>
            <a:pPr marL="457200" indent="-457200">
              <a:buFont typeface="+mj-lt"/>
              <a:buAutoNum type="arabicPeriod" startAt="8"/>
            </a:pPr>
            <a:r>
              <a:rPr lang="en-US" sz="2400" dirty="0" smtClean="0"/>
              <a:t>Click </a:t>
            </a:r>
            <a:r>
              <a:rPr lang="en-US" sz="2400" dirty="0"/>
              <a:t>the </a:t>
            </a:r>
            <a:r>
              <a:rPr lang="en-US" sz="2400" b="1" dirty="0"/>
              <a:t>drop-down arrow </a:t>
            </a:r>
            <a:r>
              <a:rPr lang="en-US" sz="2400" dirty="0"/>
              <a:t>under the Number style section and select </a:t>
            </a:r>
            <a:r>
              <a:rPr lang="en-US" sz="2400" b="1" dirty="0"/>
              <a:t>uppercase roman numerals </a:t>
            </a:r>
            <a:r>
              <a:rPr lang="en-US" sz="2400" dirty="0" smtClean="0"/>
              <a:t>(as shown in the figure on the next slide).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2600" y="3686136"/>
            <a:ext cx="457264" cy="276264"/>
          </a:xfrm>
          <a:prstGeom prst="rect">
            <a:avLst/>
          </a:prstGeom>
        </p:spPr>
      </p:pic>
    </p:spTree>
    <p:extLst>
      <p:ext uri="{BB962C8B-B14F-4D97-AF65-F5344CB8AC3E}">
        <p14:creationId xmlns:p14="http://schemas.microsoft.com/office/powerpoint/2010/main" val="17201984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Create a Numbered List</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dirty="0" smtClean="0"/>
              <a:t>The </a:t>
            </a:r>
            <a:r>
              <a:rPr lang="en-US" sz="2400" dirty="0"/>
              <a:t>format for the selected text </a:t>
            </a:r>
            <a:r>
              <a:rPr lang="en-US" sz="2400" dirty="0" smtClean="0"/>
              <a:t>changes </a:t>
            </a:r>
            <a:r>
              <a:rPr lang="en-US" sz="2400" dirty="0"/>
              <a:t>to uppercase roman </a:t>
            </a:r>
            <a:r>
              <a:rPr lang="en-US" sz="2400" dirty="0" smtClean="0"/>
              <a:t>numerals</a:t>
            </a:r>
            <a:br>
              <a:rPr lang="en-US" sz="2400" dirty="0" smtClean="0"/>
            </a:br>
            <a:r>
              <a:rPr lang="en-US" sz="2400" dirty="0" smtClean="0"/>
              <a:t>(see figure).</a:t>
            </a:r>
          </a:p>
          <a:p>
            <a:pPr marL="457200" indent="-457200">
              <a:buFont typeface="+mj-lt"/>
              <a:buAutoNum type="arabicPeriod" startAt="12"/>
            </a:pPr>
            <a:r>
              <a:rPr lang="en-US" sz="2400" dirty="0"/>
              <a:t>Click </a:t>
            </a:r>
            <a:r>
              <a:rPr lang="en-US" sz="2400" b="1" dirty="0"/>
              <a:t>OK</a:t>
            </a:r>
            <a:r>
              <a:rPr lang="en-US" sz="2400" dirty="0" smtClean="0"/>
              <a:t>.</a:t>
            </a:r>
          </a:p>
          <a:p>
            <a:pPr marL="457200" indent="-457200">
              <a:buFont typeface="+mj-lt"/>
              <a:buAutoNum type="arabicPeriod" startAt="12"/>
            </a:pPr>
            <a:r>
              <a:rPr lang="en-US" sz="2400" b="1" dirty="0"/>
              <a:t>SAVE</a:t>
            </a:r>
            <a:r>
              <a:rPr lang="en-US" sz="2400" dirty="0"/>
              <a:t> the document </a:t>
            </a:r>
            <a:r>
              <a:rPr lang="en-US" sz="2400" dirty="0" smtClean="0"/>
              <a:t/>
            </a:r>
            <a:br>
              <a:rPr lang="en-US" sz="2400" dirty="0" smtClean="0"/>
            </a:br>
            <a:r>
              <a:rPr lang="en-US" sz="2400" dirty="0" smtClean="0"/>
              <a:t>as </a:t>
            </a:r>
            <a:r>
              <a:rPr lang="en-US" sz="2400" b="1" i="1" dirty="0" err="1"/>
              <a:t>alarm_update</a:t>
            </a:r>
            <a:r>
              <a:rPr lang="en-US" sz="2400" dirty="0"/>
              <a:t> in </a:t>
            </a:r>
            <a:r>
              <a:rPr lang="en-US" sz="2400" dirty="0" smtClean="0"/>
              <a:t/>
            </a:r>
            <a:br>
              <a:rPr lang="en-US" sz="2400" dirty="0" smtClean="0"/>
            </a:br>
            <a:r>
              <a:rPr lang="en-US" sz="2400" dirty="0" smtClean="0"/>
              <a:t>the </a:t>
            </a:r>
            <a:r>
              <a:rPr lang="en-US" sz="2400" dirty="0"/>
              <a:t>lesson folder on </a:t>
            </a:r>
            <a:r>
              <a:rPr lang="en-US" sz="2400" dirty="0" smtClean="0"/>
              <a:t/>
            </a:r>
            <a:br>
              <a:rPr lang="en-US" sz="2400" dirty="0" smtClean="0"/>
            </a:br>
            <a:r>
              <a:rPr lang="en-US" sz="2400" dirty="0" smtClean="0"/>
              <a:t>your </a:t>
            </a:r>
            <a:r>
              <a:rPr lang="en-US" sz="2400" dirty="0"/>
              <a:t>USB flash drive, </a:t>
            </a:r>
            <a:r>
              <a:rPr lang="en-US" sz="2400" dirty="0" smtClean="0"/>
              <a:t/>
            </a:r>
            <a:br>
              <a:rPr lang="en-US" sz="2400" dirty="0" smtClean="0"/>
            </a:br>
            <a:r>
              <a:rPr lang="en-US" sz="2400" dirty="0" smtClean="0"/>
              <a:t>then </a:t>
            </a:r>
            <a:r>
              <a:rPr lang="en-US" sz="2400" b="1" dirty="0"/>
              <a:t>CLOSE</a:t>
            </a:r>
            <a:r>
              <a:rPr lang="en-US" sz="2400" dirty="0"/>
              <a:t> the file.</a:t>
            </a:r>
            <a:endParaRPr lang="en-US" sz="2400" dirty="0"/>
          </a:p>
          <a:p>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2209800"/>
            <a:ext cx="4120195" cy="3962400"/>
          </a:xfrm>
          <a:prstGeom prst="rect">
            <a:avLst/>
          </a:prstGeom>
        </p:spPr>
      </p:pic>
    </p:spTree>
    <p:extLst>
      <p:ext uri="{BB962C8B-B14F-4D97-AF65-F5344CB8AC3E}">
        <p14:creationId xmlns:p14="http://schemas.microsoft.com/office/powerpoint/2010/main" val="28801179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Create an Outline-Style List</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b="1" dirty="0"/>
              <a:t>OPEN</a:t>
            </a:r>
            <a:r>
              <a:rPr lang="en-US" sz="2400" dirty="0"/>
              <a:t> </a:t>
            </a:r>
            <a:r>
              <a:rPr lang="en-US" sz="2400" b="1" i="1" dirty="0"/>
              <a:t>outline</a:t>
            </a:r>
            <a:r>
              <a:rPr lang="en-US" sz="2400" dirty="0"/>
              <a:t> from the data files for this lesson</a:t>
            </a:r>
            <a:r>
              <a:rPr lang="en-US" sz="2400" dirty="0" smtClean="0"/>
              <a:t>.</a:t>
            </a:r>
          </a:p>
          <a:p>
            <a:pPr marL="457200" indent="-457200">
              <a:buFont typeface="+mj-lt"/>
              <a:buAutoNum type="arabicPeriod"/>
            </a:pPr>
            <a:r>
              <a:rPr lang="en-US" sz="2400" dirty="0"/>
              <a:t>Position the insertion point on the blank line after the </a:t>
            </a:r>
            <a:r>
              <a:rPr lang="en-US" sz="2400" i="1" dirty="0"/>
              <a:t>Discussion Outline</a:t>
            </a:r>
            <a:r>
              <a:rPr lang="en-US" sz="2400" dirty="0"/>
              <a:t> heading.</a:t>
            </a:r>
          </a:p>
          <a:p>
            <a:pPr marL="457200" indent="-457200">
              <a:buFont typeface="+mj-lt"/>
              <a:buAutoNum type="arabicPeriod"/>
            </a:pPr>
            <a:r>
              <a:rPr lang="en-US" sz="2400" dirty="0" smtClean="0"/>
              <a:t>On </a:t>
            </a:r>
            <a:r>
              <a:rPr lang="en-US" sz="2400" dirty="0"/>
              <a:t>the Home tab, in the Paragraph group, click the </a:t>
            </a:r>
            <a:r>
              <a:rPr lang="en-US" sz="2400" b="1" dirty="0"/>
              <a:t>Multilevel List </a:t>
            </a:r>
            <a:r>
              <a:rPr lang="en-US" sz="2400" dirty="0"/>
              <a:t>button. A menu of list formats appears. Notice that when you position the mouse pointer over the formats, they enlarge and expand.</a:t>
            </a:r>
          </a:p>
          <a:p>
            <a:pPr marL="457200" indent="-457200">
              <a:buFont typeface="+mj-lt"/>
              <a:buAutoNum type="arabicPeriod"/>
            </a:pPr>
            <a:r>
              <a:rPr lang="en-US" sz="2400" dirty="0" smtClean="0"/>
              <a:t>Click </a:t>
            </a:r>
            <a:r>
              <a:rPr lang="en-US" sz="2400" dirty="0"/>
              <a:t>the </a:t>
            </a:r>
            <a:r>
              <a:rPr lang="en-US" sz="2400" b="1" dirty="0"/>
              <a:t>format style </a:t>
            </a:r>
            <a:r>
              <a:rPr lang="en-US" sz="2400" dirty="0"/>
              <a:t>in the Current List section, as shown in </a:t>
            </a:r>
            <a:r>
              <a:rPr lang="en-US" sz="2400" dirty="0" smtClean="0"/>
              <a:t>the figure on the next slide. </a:t>
            </a:r>
            <a:r>
              <a:rPr lang="en-US" sz="2400" dirty="0"/>
              <a:t>The number </a:t>
            </a:r>
            <a:r>
              <a:rPr lang="en-US" sz="2400" b="1" dirty="0"/>
              <a:t>1.</a:t>
            </a:r>
            <a:r>
              <a:rPr lang="en-US" sz="2400" dirty="0"/>
              <a:t> is inserted for </a:t>
            </a:r>
            <a:r>
              <a:rPr lang="en-US" sz="2400" dirty="0" smtClean="0"/>
              <a:t>you.</a:t>
            </a:r>
          </a:p>
        </p:txBody>
      </p:sp>
    </p:spTree>
    <p:extLst>
      <p:ext uri="{BB962C8B-B14F-4D97-AF65-F5344CB8AC3E}">
        <p14:creationId xmlns:p14="http://schemas.microsoft.com/office/powerpoint/2010/main" val="39743321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Create an Outline-Style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4"/>
            </a:pPr>
            <a:r>
              <a:rPr lang="en-US" sz="2400" dirty="0"/>
              <a:t>Key </a:t>
            </a:r>
            <a:r>
              <a:rPr lang="en-US" sz="2400" b="1" dirty="0"/>
              <a:t>Experience</a:t>
            </a:r>
            <a:r>
              <a:rPr lang="en-US" sz="2400" dirty="0" smtClean="0"/>
              <a:t>,</a:t>
            </a:r>
            <a:br>
              <a:rPr lang="en-US" sz="2400" dirty="0" smtClean="0"/>
            </a:br>
            <a:r>
              <a:rPr lang="en-US" sz="2400" dirty="0" smtClean="0"/>
              <a:t>then </a:t>
            </a:r>
            <a:r>
              <a:rPr lang="en-US" sz="2400" dirty="0"/>
              <a:t>press the </a:t>
            </a:r>
            <a:r>
              <a:rPr lang="en-US" sz="2400" b="1" dirty="0"/>
              <a:t>Enter</a:t>
            </a:r>
            <a:r>
              <a:rPr lang="en-US" sz="2400" dirty="0"/>
              <a:t> </a:t>
            </a:r>
            <a:r>
              <a:rPr lang="en-US" sz="2400" dirty="0" smtClean="0"/>
              <a:t/>
            </a:r>
            <a:br>
              <a:rPr lang="en-US" sz="2400" dirty="0" smtClean="0"/>
            </a:br>
            <a:r>
              <a:rPr lang="en-US" sz="2400" dirty="0" smtClean="0"/>
              <a:t>key</a:t>
            </a:r>
            <a:r>
              <a:rPr lang="en-US" sz="2400" dirty="0"/>
              <a:t>.</a:t>
            </a:r>
          </a:p>
          <a:p>
            <a:pPr marL="457200" indent="-457200">
              <a:buFont typeface="+mj-lt"/>
              <a:buAutoNum type="arabicPeriod" startAt="4"/>
            </a:pPr>
            <a:r>
              <a:rPr lang="en-US" sz="2400" dirty="0" smtClean="0"/>
              <a:t>Key </a:t>
            </a:r>
            <a:r>
              <a:rPr lang="en-US" sz="2400" b="1" dirty="0"/>
              <a:t>Communication </a:t>
            </a:r>
            <a:r>
              <a:rPr lang="en-US" sz="2400" b="1" dirty="0" smtClean="0"/>
              <a:t/>
            </a:r>
            <a:br>
              <a:rPr lang="en-US" sz="2400" b="1" dirty="0" smtClean="0"/>
            </a:br>
            <a:r>
              <a:rPr lang="en-US" sz="2400" b="1" dirty="0" smtClean="0"/>
              <a:t>with </a:t>
            </a:r>
            <a:r>
              <a:rPr lang="en-US" sz="2400" b="1" dirty="0"/>
              <a:t>Client </a:t>
            </a:r>
            <a:r>
              <a:rPr lang="en-US" sz="2400" dirty="0"/>
              <a:t>and press </a:t>
            </a:r>
            <a:r>
              <a:rPr lang="en-US" sz="2400" dirty="0" smtClean="0"/>
              <a:t/>
            </a:r>
            <a:br>
              <a:rPr lang="en-US" sz="2400" dirty="0" smtClean="0"/>
            </a:br>
            <a:r>
              <a:rPr lang="en-US" sz="2400" dirty="0" smtClean="0"/>
              <a:t>the </a:t>
            </a:r>
            <a:r>
              <a:rPr lang="en-US" sz="2400" b="1" dirty="0"/>
              <a:t>Enter</a:t>
            </a:r>
            <a:r>
              <a:rPr lang="en-US" sz="2400" dirty="0"/>
              <a:t> key.</a:t>
            </a:r>
          </a:p>
          <a:p>
            <a:pPr marL="457200" indent="-457200">
              <a:buFont typeface="+mj-lt"/>
              <a:buAutoNum type="arabicPeriod" startAt="4"/>
            </a:pPr>
            <a:r>
              <a:rPr lang="en-US" sz="2400" dirty="0" smtClean="0"/>
              <a:t>Press </a:t>
            </a:r>
            <a:r>
              <a:rPr lang="en-US" sz="2400" dirty="0"/>
              <a:t>the </a:t>
            </a:r>
            <a:r>
              <a:rPr lang="en-US" sz="2400" b="1" dirty="0"/>
              <a:t>Tab</a:t>
            </a:r>
            <a:r>
              <a:rPr lang="en-US" sz="2400" dirty="0"/>
              <a:t> key </a:t>
            </a:r>
            <a:r>
              <a:rPr lang="en-US" sz="2400" dirty="0" smtClean="0"/>
              <a:t>and</a:t>
            </a:r>
            <a:br>
              <a:rPr lang="en-US" sz="2400" dirty="0" smtClean="0"/>
            </a:br>
            <a:r>
              <a:rPr lang="en-US" sz="2400" dirty="0" smtClean="0"/>
              <a:t>key </a:t>
            </a:r>
            <a:r>
              <a:rPr lang="en-US" sz="2400" b="1" dirty="0"/>
              <a:t>Initial Meeting</a:t>
            </a:r>
            <a:r>
              <a:rPr lang="en-US" sz="2400" dirty="0"/>
              <a:t>. </a:t>
            </a:r>
            <a:r>
              <a:rPr lang="en-US" sz="2400" dirty="0" smtClean="0"/>
              <a:t/>
            </a:r>
            <a:br>
              <a:rPr lang="en-US" sz="2400" dirty="0" smtClean="0"/>
            </a:br>
            <a:r>
              <a:rPr lang="en-US" sz="2400" dirty="0" smtClean="0"/>
              <a:t>Press </a:t>
            </a:r>
            <a:r>
              <a:rPr lang="en-US" sz="2400" dirty="0"/>
              <a:t>the </a:t>
            </a:r>
            <a:r>
              <a:rPr lang="en-US" sz="2400" b="1" dirty="0"/>
              <a:t>Enter</a:t>
            </a:r>
            <a:r>
              <a:rPr lang="en-US" sz="2400" dirty="0"/>
              <a:t> key.</a:t>
            </a:r>
          </a:p>
          <a:p>
            <a:pPr marL="457200" indent="-457200">
              <a:buFont typeface="+mj-lt"/>
              <a:buAutoNum type="arabicPeriod" startAt="4"/>
            </a:pPr>
            <a:r>
              <a:rPr lang="en-US" sz="2400" dirty="0" smtClean="0"/>
              <a:t>Press </a:t>
            </a:r>
            <a:r>
              <a:rPr lang="en-US" sz="2400" dirty="0"/>
              <a:t>the </a:t>
            </a:r>
            <a:r>
              <a:rPr lang="en-US" sz="2400" b="1" dirty="0"/>
              <a:t>Tab</a:t>
            </a:r>
            <a:r>
              <a:rPr lang="en-US" sz="2400" dirty="0"/>
              <a:t> key and key </a:t>
            </a:r>
            <a:r>
              <a:rPr lang="en-US" sz="2400" b="1" dirty="0"/>
              <a:t>Identify</a:t>
            </a:r>
            <a:r>
              <a:rPr lang="en-US" sz="2400" dirty="0"/>
              <a:t> </a:t>
            </a:r>
            <a:r>
              <a:rPr lang="en-US" sz="2400" b="1" dirty="0"/>
              <a:t>Position</a:t>
            </a:r>
            <a:r>
              <a:rPr lang="en-US" sz="2400" dirty="0"/>
              <a:t>. Press the </a:t>
            </a:r>
            <a:r>
              <a:rPr lang="en-US" sz="2400" b="1" dirty="0"/>
              <a:t>Enter</a:t>
            </a:r>
            <a:r>
              <a:rPr lang="en-US" sz="2400" dirty="0"/>
              <a:t> key.</a:t>
            </a: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905000"/>
            <a:ext cx="4451449" cy="2995871"/>
          </a:xfrm>
          <a:prstGeom prst="rect">
            <a:avLst/>
          </a:prstGeom>
        </p:spPr>
      </p:pic>
    </p:spTree>
    <p:extLst>
      <p:ext uri="{BB962C8B-B14F-4D97-AF65-F5344CB8AC3E}">
        <p14:creationId xmlns:p14="http://schemas.microsoft.com/office/powerpoint/2010/main" val="38058507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Create an Outline-Style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8"/>
            </a:pPr>
            <a:r>
              <a:rPr lang="en-US" sz="2300" dirty="0"/>
              <a:t>Press the </a:t>
            </a:r>
            <a:r>
              <a:rPr lang="en-US" sz="2300" b="1" dirty="0"/>
              <a:t>Tab</a:t>
            </a:r>
            <a:r>
              <a:rPr lang="en-US" sz="2300" dirty="0"/>
              <a:t> key and key </a:t>
            </a:r>
            <a:r>
              <a:rPr lang="en-US" sz="2300" b="1" dirty="0"/>
              <a:t>Qualifications</a:t>
            </a:r>
            <a:r>
              <a:rPr lang="en-US" sz="2300" dirty="0"/>
              <a:t>. Press the </a:t>
            </a:r>
            <a:r>
              <a:rPr lang="en-US" sz="2300" b="1" dirty="0"/>
              <a:t>Enter</a:t>
            </a:r>
            <a:r>
              <a:rPr lang="en-US" sz="2300" dirty="0"/>
              <a:t> key.</a:t>
            </a:r>
          </a:p>
          <a:p>
            <a:pPr marL="457200" indent="-457200">
              <a:buFont typeface="+mj-lt"/>
              <a:buAutoNum type="arabicPeriod" startAt="8"/>
            </a:pPr>
            <a:r>
              <a:rPr lang="en-US" sz="2300" dirty="0" smtClean="0"/>
              <a:t>Key </a:t>
            </a:r>
            <a:r>
              <a:rPr lang="en-US" sz="2300" b="1" dirty="0"/>
              <a:t>Compensation</a:t>
            </a:r>
            <a:r>
              <a:rPr lang="en-US" sz="2300" dirty="0"/>
              <a:t> </a:t>
            </a:r>
            <a:r>
              <a:rPr lang="en-US" sz="2300" b="1" dirty="0"/>
              <a:t>Package</a:t>
            </a:r>
            <a:r>
              <a:rPr lang="en-US" sz="2300" dirty="0"/>
              <a:t> and press the </a:t>
            </a:r>
            <a:r>
              <a:rPr lang="en-US" sz="2300" b="1" dirty="0"/>
              <a:t>Enter</a:t>
            </a:r>
            <a:r>
              <a:rPr lang="en-US" sz="2300" dirty="0"/>
              <a:t> key.</a:t>
            </a:r>
          </a:p>
          <a:p>
            <a:pPr marL="457200" indent="-457200">
              <a:buFont typeface="+mj-lt"/>
              <a:buAutoNum type="arabicPeriod" startAt="8"/>
            </a:pPr>
            <a:r>
              <a:rPr lang="en-US" sz="2300" dirty="0" smtClean="0"/>
              <a:t>Key </a:t>
            </a:r>
            <a:r>
              <a:rPr lang="en-US" sz="2300" b="1" dirty="0"/>
              <a:t>Time</a:t>
            </a:r>
            <a:r>
              <a:rPr lang="en-US" sz="2300" dirty="0"/>
              <a:t> </a:t>
            </a:r>
            <a:r>
              <a:rPr lang="en-US" sz="2300" b="1" dirty="0"/>
              <a:t>Frame</a:t>
            </a:r>
            <a:r>
              <a:rPr lang="en-US" sz="2300" dirty="0"/>
              <a:t> and press the </a:t>
            </a:r>
            <a:r>
              <a:rPr lang="en-US" sz="2300" b="1" dirty="0"/>
              <a:t>Enter</a:t>
            </a:r>
            <a:r>
              <a:rPr lang="en-US" sz="2300" dirty="0"/>
              <a:t> key.</a:t>
            </a:r>
          </a:p>
          <a:p>
            <a:pPr marL="457200" indent="-457200">
              <a:buFont typeface="+mj-lt"/>
              <a:buAutoNum type="arabicPeriod" startAt="8"/>
            </a:pPr>
            <a:r>
              <a:rPr lang="en-US" sz="2300" dirty="0" smtClean="0"/>
              <a:t>Press </a:t>
            </a:r>
            <a:r>
              <a:rPr lang="en-US" sz="2300" b="1" dirty="0" err="1"/>
              <a:t>Shift+Tab</a:t>
            </a:r>
            <a:r>
              <a:rPr lang="en-US" sz="2300" dirty="0"/>
              <a:t> once to move back one level. Key </a:t>
            </a:r>
            <a:r>
              <a:rPr lang="en-US" sz="2300" b="1" dirty="0"/>
              <a:t>Progress</a:t>
            </a:r>
            <a:r>
              <a:rPr lang="en-US" sz="2300" dirty="0"/>
              <a:t> </a:t>
            </a:r>
            <a:r>
              <a:rPr lang="en-US" sz="2300" b="1" dirty="0"/>
              <a:t>Reporting</a:t>
            </a:r>
            <a:r>
              <a:rPr lang="en-US" sz="2300" dirty="0"/>
              <a:t> and press the </a:t>
            </a:r>
            <a:r>
              <a:rPr lang="en-US" sz="2300" b="1" dirty="0"/>
              <a:t>Enter</a:t>
            </a:r>
            <a:r>
              <a:rPr lang="en-US" sz="2300" dirty="0"/>
              <a:t> key.</a:t>
            </a:r>
          </a:p>
          <a:p>
            <a:pPr marL="457200" indent="-457200">
              <a:buFont typeface="+mj-lt"/>
              <a:buAutoNum type="arabicPeriod" startAt="8"/>
            </a:pPr>
            <a:r>
              <a:rPr lang="en-US" sz="2300" dirty="0" smtClean="0"/>
              <a:t>Press </a:t>
            </a:r>
            <a:r>
              <a:rPr lang="en-US" sz="2300" b="1" dirty="0" err="1"/>
              <a:t>Shift+Tab</a:t>
            </a:r>
            <a:r>
              <a:rPr lang="en-US" sz="2300" dirty="0"/>
              <a:t> to move back one more level. Key </a:t>
            </a:r>
            <a:r>
              <a:rPr lang="en-US" sz="2300" b="1" dirty="0"/>
              <a:t>Methods</a:t>
            </a:r>
            <a:r>
              <a:rPr lang="en-US" sz="2300" dirty="0"/>
              <a:t> </a:t>
            </a:r>
            <a:r>
              <a:rPr lang="en-US" sz="2300" b="1" dirty="0"/>
              <a:t>for</a:t>
            </a:r>
            <a:r>
              <a:rPr lang="en-US" sz="2300" dirty="0"/>
              <a:t> </a:t>
            </a:r>
            <a:r>
              <a:rPr lang="en-US" sz="2300" b="1" dirty="0"/>
              <a:t>Finding</a:t>
            </a:r>
            <a:r>
              <a:rPr lang="en-US" sz="2300" dirty="0"/>
              <a:t> </a:t>
            </a:r>
            <a:r>
              <a:rPr lang="en-US" sz="2300" b="1" dirty="0"/>
              <a:t>Candidates</a:t>
            </a:r>
            <a:r>
              <a:rPr lang="en-US" sz="2300" dirty="0"/>
              <a:t> and press the </a:t>
            </a:r>
            <a:r>
              <a:rPr lang="en-US" sz="2300" b="1" dirty="0"/>
              <a:t>Enter</a:t>
            </a:r>
            <a:r>
              <a:rPr lang="en-US" sz="2300" dirty="0"/>
              <a:t> key.</a:t>
            </a:r>
          </a:p>
          <a:p>
            <a:pPr marL="457200" indent="-457200">
              <a:buFont typeface="+mj-lt"/>
              <a:buAutoNum type="arabicPeriod" startAt="8"/>
            </a:pPr>
            <a:r>
              <a:rPr lang="en-US" sz="2300" dirty="0" smtClean="0"/>
              <a:t>Press </a:t>
            </a:r>
            <a:r>
              <a:rPr lang="en-US" sz="2300" dirty="0"/>
              <a:t>the </a:t>
            </a:r>
            <a:r>
              <a:rPr lang="en-US" sz="2300" b="1" dirty="0"/>
              <a:t>Tab</a:t>
            </a:r>
            <a:r>
              <a:rPr lang="en-US" sz="2300" dirty="0"/>
              <a:t> key. Key </a:t>
            </a:r>
            <a:r>
              <a:rPr lang="en-US" sz="2300" b="1" dirty="0"/>
              <a:t>Database</a:t>
            </a:r>
            <a:r>
              <a:rPr lang="en-US" sz="2300" dirty="0"/>
              <a:t> and press the </a:t>
            </a:r>
            <a:r>
              <a:rPr lang="en-US" sz="2300" b="1" dirty="0"/>
              <a:t>Enter</a:t>
            </a:r>
            <a:r>
              <a:rPr lang="en-US" sz="2300" dirty="0"/>
              <a:t> key.</a:t>
            </a:r>
          </a:p>
          <a:p>
            <a:pPr marL="457200" indent="-457200">
              <a:buFont typeface="+mj-lt"/>
              <a:buAutoNum type="arabicPeriod" startAt="8"/>
            </a:pPr>
            <a:r>
              <a:rPr lang="en-US" sz="2300" dirty="0"/>
              <a:t>Key </a:t>
            </a:r>
            <a:r>
              <a:rPr lang="en-US" sz="2300" b="1" dirty="0"/>
              <a:t>Contacts</a:t>
            </a:r>
            <a:r>
              <a:rPr lang="en-US" sz="2300" dirty="0"/>
              <a:t> and press the </a:t>
            </a:r>
            <a:r>
              <a:rPr lang="en-US" sz="2300" b="1" dirty="0"/>
              <a:t>Enter</a:t>
            </a:r>
            <a:r>
              <a:rPr lang="en-US" sz="2300" dirty="0"/>
              <a:t> key</a:t>
            </a:r>
            <a:r>
              <a:rPr lang="en-US" sz="2300" dirty="0" smtClean="0"/>
              <a:t>.</a:t>
            </a:r>
          </a:p>
          <a:p>
            <a:pPr marL="457200" indent="-457200">
              <a:buFont typeface="+mj-lt"/>
              <a:buAutoNum type="arabicPeriod" startAt="8"/>
            </a:pPr>
            <a:r>
              <a:rPr lang="en-US" sz="2300" dirty="0"/>
              <a:t>Key </a:t>
            </a:r>
            <a:r>
              <a:rPr lang="en-US" sz="2300" b="1" dirty="0" smtClean="0"/>
              <a:t>Networking</a:t>
            </a:r>
            <a:r>
              <a:rPr lang="en-US" sz="2300" dirty="0" smtClean="0"/>
              <a:t>.</a:t>
            </a:r>
          </a:p>
          <a:p>
            <a:pPr marL="457200" indent="-457200">
              <a:buFont typeface="+mj-lt"/>
              <a:buAutoNum type="arabicPeriod" startAt="8"/>
            </a:pPr>
            <a:r>
              <a:rPr lang="en-US" sz="2300" b="1" dirty="0"/>
              <a:t>SAVE</a:t>
            </a:r>
            <a:r>
              <a:rPr lang="en-US" sz="2300" dirty="0"/>
              <a:t> the document as </a:t>
            </a:r>
            <a:r>
              <a:rPr lang="en-US" sz="2300" b="1" i="1" dirty="0" err="1"/>
              <a:t>discussion_outline</a:t>
            </a:r>
            <a:r>
              <a:rPr lang="en-US" sz="2300" dirty="0"/>
              <a:t> in the lesson folder on your USB flash drive.</a:t>
            </a:r>
            <a:endParaRPr lang="en-US" sz="2300" dirty="0" smtClean="0"/>
          </a:p>
        </p:txBody>
      </p:sp>
    </p:spTree>
    <p:extLst>
      <p:ext uri="{BB962C8B-B14F-4D97-AF65-F5344CB8AC3E}">
        <p14:creationId xmlns:p14="http://schemas.microsoft.com/office/powerpoint/2010/main" val="28372346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Sort a List’s Contents</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exercise</a:t>
            </a:r>
            <a:r>
              <a:rPr lang="en-US" sz="2400" dirty="0" smtClean="0"/>
              <a:t>.</a:t>
            </a:r>
          </a:p>
          <a:p>
            <a:pPr marL="457200" indent="-457200">
              <a:buFont typeface="+mj-lt"/>
              <a:buAutoNum type="arabicPeriod"/>
            </a:pPr>
            <a:r>
              <a:rPr lang="en-US" sz="2400" dirty="0"/>
              <a:t>Select the </a:t>
            </a:r>
            <a:r>
              <a:rPr lang="en-US" sz="2400" b="1" dirty="0"/>
              <a:t>bulleted</a:t>
            </a:r>
            <a:r>
              <a:rPr lang="en-US" sz="2400" dirty="0"/>
              <a:t> </a:t>
            </a:r>
            <a:r>
              <a:rPr lang="en-US" sz="2400" b="1" dirty="0"/>
              <a:t>list</a:t>
            </a:r>
            <a:r>
              <a:rPr lang="en-US" sz="2400" dirty="0"/>
              <a:t> under the </a:t>
            </a:r>
            <a:r>
              <a:rPr lang="en-US" sz="2400" i="1" dirty="0"/>
              <a:t>Philosophy</a:t>
            </a:r>
            <a:r>
              <a:rPr lang="en-US" sz="2400" dirty="0"/>
              <a:t> section</a:t>
            </a:r>
            <a:r>
              <a:rPr lang="en-US" sz="2400" i="1" dirty="0" smtClean="0"/>
              <a:t>.</a:t>
            </a:r>
            <a:endParaRPr lang="en-US" sz="2400" dirty="0" smtClean="0"/>
          </a:p>
          <a:p>
            <a:pPr marL="457200" indent="-457200">
              <a:buFont typeface="+mj-lt"/>
              <a:buAutoNum type="arabicPeriod"/>
            </a:pPr>
            <a:r>
              <a:rPr lang="en-US" sz="2400" dirty="0" smtClean="0"/>
              <a:t>On </a:t>
            </a:r>
            <a:r>
              <a:rPr lang="en-US" sz="2400" dirty="0"/>
              <a:t>the Home tab, in the Paragraph group, click </a:t>
            </a:r>
            <a:r>
              <a:rPr lang="en-US" sz="2400" dirty="0" smtClean="0"/>
              <a:t>the</a:t>
            </a:r>
            <a:br>
              <a:rPr lang="en-US" sz="2400" dirty="0" smtClean="0"/>
            </a:br>
            <a:r>
              <a:rPr lang="en-US" sz="2400" b="1" dirty="0" smtClean="0"/>
              <a:t>Sort</a:t>
            </a:r>
            <a:r>
              <a:rPr lang="en-US" sz="2400" dirty="0" smtClean="0"/>
              <a:t>       button</a:t>
            </a:r>
            <a:r>
              <a:rPr lang="en-US" sz="2400" dirty="0"/>
              <a:t>. The Sort Text dialog box appears. Click </a:t>
            </a:r>
            <a:r>
              <a:rPr lang="en-US" sz="2400" b="1" dirty="0"/>
              <a:t>OK</a:t>
            </a:r>
            <a:r>
              <a:rPr lang="en-US" sz="2400" dirty="0"/>
              <a:t>. Notice the Sort by field is listed by Paragraphs, the Type is listed by Text, and the Ascending order option is selected.</a:t>
            </a:r>
          </a:p>
          <a:p>
            <a:pPr marL="457200" indent="-457200">
              <a:buFont typeface="+mj-lt"/>
              <a:buAutoNum type="arabicPeriod"/>
            </a:pPr>
            <a:r>
              <a:rPr lang="en-US" sz="2400" b="1" dirty="0" smtClean="0"/>
              <a:t>SAVE</a:t>
            </a:r>
            <a:r>
              <a:rPr lang="en-US" sz="2400" dirty="0" smtClean="0"/>
              <a:t> </a:t>
            </a:r>
            <a:r>
              <a:rPr lang="en-US" sz="2400" dirty="0"/>
              <a:t>the document in the lesson folder on your USB flash drive.</a:t>
            </a: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0" y="2971800"/>
            <a:ext cx="333422" cy="266737"/>
          </a:xfrm>
          <a:prstGeom prst="rect">
            <a:avLst/>
          </a:prstGeom>
        </p:spPr>
      </p:pic>
    </p:spTree>
    <p:extLst>
      <p:ext uri="{BB962C8B-B14F-4D97-AF65-F5344CB8AC3E}">
        <p14:creationId xmlns:p14="http://schemas.microsoft.com/office/powerpoint/2010/main" val="307401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Table 4-1:  Types of Indents on the Ruler</a:t>
            </a:r>
            <a:endParaRPr lang="en-US" dirty="0"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1905000"/>
            <a:ext cx="5212960" cy="2662333"/>
          </a:xfrm>
          <a:prstGeom prst="rect">
            <a:avLst/>
          </a:prstGeom>
        </p:spPr>
      </p:pic>
    </p:spTree>
    <p:extLst>
      <p:ext uri="{BB962C8B-B14F-4D97-AF65-F5344CB8AC3E}">
        <p14:creationId xmlns:p14="http://schemas.microsoft.com/office/powerpoint/2010/main" val="295520385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Changing a List’s Formatting</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Word provides several options for changing the look of a list. </a:t>
            </a:r>
            <a:endParaRPr lang="en-US" sz="2000" dirty="0" smtClean="0"/>
          </a:p>
          <a:p>
            <a:r>
              <a:rPr lang="en-US" sz="2000" dirty="0" smtClean="0"/>
              <a:t>You </a:t>
            </a:r>
            <a:r>
              <a:rPr lang="en-US" sz="2000" dirty="0"/>
              <a:t>can change a list’s formatting by changing the type of bullet or numbering that is displayed. </a:t>
            </a:r>
            <a:endParaRPr lang="en-US" sz="2000" dirty="0" smtClean="0"/>
          </a:p>
          <a:p>
            <a:r>
              <a:rPr lang="en-US" sz="2000" dirty="0" smtClean="0"/>
              <a:t>Some </a:t>
            </a:r>
            <a:r>
              <a:rPr lang="en-US" sz="2000" dirty="0"/>
              <a:t>formats, such as round bullets, work well for most documents</a:t>
            </a:r>
            <a:r>
              <a:rPr lang="en-US" sz="2000" dirty="0" smtClean="0"/>
              <a:t>..</a:t>
            </a:r>
          </a:p>
        </p:txBody>
      </p:sp>
    </p:spTree>
    <p:extLst>
      <p:ext uri="{BB962C8B-B14F-4D97-AF65-F5344CB8AC3E}">
        <p14:creationId xmlns:p14="http://schemas.microsoft.com/office/powerpoint/2010/main" val="3066255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Create an Outline-Style List</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exercise</a:t>
            </a:r>
            <a:r>
              <a:rPr lang="en-US" sz="2400" dirty="0" smtClean="0"/>
              <a:t>.</a:t>
            </a:r>
          </a:p>
          <a:p>
            <a:pPr marL="457200" indent="-457200">
              <a:buFont typeface="+mj-lt"/>
              <a:buAutoNum type="arabicPeriod"/>
            </a:pPr>
            <a:r>
              <a:rPr lang="en-US" sz="2400" dirty="0"/>
              <a:t>Select the </a:t>
            </a:r>
            <a:r>
              <a:rPr lang="en-US" sz="2400" b="1" dirty="0"/>
              <a:t>bulleted list</a:t>
            </a:r>
            <a:r>
              <a:rPr lang="en-US" sz="2400" dirty="0"/>
              <a:t>.</a:t>
            </a:r>
          </a:p>
          <a:p>
            <a:pPr marL="457200" indent="-457200">
              <a:buFont typeface="+mj-lt"/>
              <a:buAutoNum type="arabicPeriod"/>
            </a:pPr>
            <a:r>
              <a:rPr lang="en-US" sz="2400" dirty="0" smtClean="0"/>
              <a:t>On </a:t>
            </a:r>
            <a:r>
              <a:rPr lang="en-US" sz="2400" dirty="0"/>
              <a:t>the Home tab, in the Paragraph group, click the </a:t>
            </a:r>
            <a:r>
              <a:rPr lang="en-US" sz="2400" b="1" dirty="0"/>
              <a:t>drop-down arrow </a:t>
            </a:r>
            <a:r>
              <a:rPr lang="en-US" sz="2400" dirty="0"/>
              <a:t>on the </a:t>
            </a:r>
            <a:r>
              <a:rPr lang="en-US" sz="2400" b="1" dirty="0"/>
              <a:t>Bullets </a:t>
            </a:r>
            <a:r>
              <a:rPr lang="en-US" sz="2400" dirty="0"/>
              <a:t>button. A menu appears, as shown in </a:t>
            </a:r>
            <a:r>
              <a:rPr lang="en-US" sz="2400" dirty="0" smtClean="0"/>
              <a:t>this figure.</a:t>
            </a:r>
            <a:endParaRPr lang="en-US" sz="2400" dirty="0"/>
          </a:p>
          <a:p>
            <a:pPr marL="457200" indent="-457200">
              <a:buFont typeface="+mj-lt"/>
              <a:buAutoNum type="arabicPeriod"/>
            </a:pPr>
            <a:r>
              <a:rPr lang="en-US" sz="2400" dirty="0" smtClean="0"/>
              <a:t>Click </a:t>
            </a:r>
            <a:r>
              <a:rPr lang="en-US" sz="2400" dirty="0"/>
              <a:t>the </a:t>
            </a:r>
            <a:r>
              <a:rPr lang="en-US" sz="2400" b="1" dirty="0" smtClean="0"/>
              <a:t>square</a:t>
            </a:r>
            <a:br>
              <a:rPr lang="en-US" sz="2400" b="1" dirty="0" smtClean="0"/>
            </a:br>
            <a:r>
              <a:rPr lang="en-US" sz="2400" b="1" dirty="0" smtClean="0"/>
              <a:t>bullet </a:t>
            </a:r>
            <a:r>
              <a:rPr lang="en-US" sz="2400" b="1" dirty="0"/>
              <a:t>format </a:t>
            </a:r>
            <a:r>
              <a:rPr lang="en-US" sz="2400" dirty="0"/>
              <a:t>in </a:t>
            </a:r>
            <a:r>
              <a:rPr lang="en-US" sz="2400" dirty="0" smtClean="0"/>
              <a:t>the</a:t>
            </a:r>
            <a:br>
              <a:rPr lang="en-US" sz="2400" dirty="0" smtClean="0"/>
            </a:br>
            <a:r>
              <a:rPr lang="en-US" sz="2400" dirty="0" smtClean="0"/>
              <a:t>Bullet </a:t>
            </a:r>
            <a:r>
              <a:rPr lang="en-US" sz="2400" dirty="0"/>
              <a:t>Library</a:t>
            </a:r>
            <a:r>
              <a:rPr lang="en-US" sz="2400" dirty="0" smtClean="0"/>
              <a:t>.</a:t>
            </a:r>
          </a:p>
          <a:p>
            <a:pPr marL="457200" indent="-457200">
              <a:buFont typeface="+mj-lt"/>
              <a:buAutoNum type="arabicPeriod"/>
            </a:pPr>
            <a:r>
              <a:rPr lang="en-US" sz="2400" dirty="0"/>
              <a:t>Select the </a:t>
            </a:r>
            <a:r>
              <a:rPr lang="en-US" sz="2400" dirty="0" smtClean="0"/>
              <a:t>multilevel</a:t>
            </a:r>
            <a:br>
              <a:rPr lang="en-US" sz="2400" dirty="0" smtClean="0"/>
            </a:br>
            <a:r>
              <a:rPr lang="en-US" sz="2400" dirty="0" smtClean="0"/>
              <a:t>list </a:t>
            </a:r>
            <a:r>
              <a:rPr lang="en-US" sz="2400" dirty="0"/>
              <a:t>you keyed </a:t>
            </a:r>
            <a:r>
              <a:rPr lang="en-US" sz="2400" dirty="0" smtClean="0"/>
              <a:t/>
            </a:r>
            <a:br>
              <a:rPr lang="en-US" sz="2400" dirty="0" smtClean="0"/>
            </a:br>
            <a:r>
              <a:rPr lang="en-US" sz="2400" dirty="0" smtClean="0"/>
              <a:t>earlier.</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3800" y="3370997"/>
            <a:ext cx="4667533" cy="2895600"/>
          </a:xfrm>
          <a:prstGeom prst="rect">
            <a:avLst/>
          </a:prstGeom>
        </p:spPr>
      </p:pic>
    </p:spTree>
    <p:extLst>
      <p:ext uri="{BB962C8B-B14F-4D97-AF65-F5344CB8AC3E}">
        <p14:creationId xmlns:p14="http://schemas.microsoft.com/office/powerpoint/2010/main" val="365140525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Create an Outline-Style List</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5"/>
            </a:pPr>
            <a:r>
              <a:rPr lang="en-US" sz="2400" dirty="0"/>
              <a:t>On the Home</a:t>
            </a:r>
            <a:r>
              <a:rPr lang="en-US" sz="2400" i="1" dirty="0"/>
              <a:t> </a:t>
            </a:r>
            <a:r>
              <a:rPr lang="en-US" sz="2400" dirty="0"/>
              <a:t>tab, in the Paragraph group, click the </a:t>
            </a:r>
            <a:r>
              <a:rPr lang="en-US" sz="2400" b="1" dirty="0"/>
              <a:t>drop-down arrow</a:t>
            </a:r>
            <a:r>
              <a:rPr lang="en-US" sz="2400" dirty="0"/>
              <a:t> on the </a:t>
            </a:r>
            <a:r>
              <a:rPr lang="en-US" sz="2400" b="1" dirty="0"/>
              <a:t>Multilevel</a:t>
            </a:r>
            <a:r>
              <a:rPr lang="en-US" sz="2400" dirty="0"/>
              <a:t> </a:t>
            </a:r>
            <a:r>
              <a:rPr lang="en-US" sz="2400" b="1" dirty="0"/>
              <a:t>List</a:t>
            </a:r>
            <a:r>
              <a:rPr lang="en-US" sz="2400" dirty="0"/>
              <a:t> button. A menu appears.</a:t>
            </a:r>
          </a:p>
          <a:p>
            <a:pPr marL="457200" indent="-457200">
              <a:buFont typeface="+mj-lt"/>
              <a:buAutoNum type="arabicPeriod" startAt="5"/>
            </a:pPr>
            <a:r>
              <a:rPr lang="en-US" sz="2400" dirty="0" smtClean="0"/>
              <a:t>Under </a:t>
            </a:r>
            <a:r>
              <a:rPr lang="en-US" sz="2400" dirty="0"/>
              <a:t>List Library, click the </a:t>
            </a:r>
            <a:r>
              <a:rPr lang="en-US" sz="2400" b="1" dirty="0"/>
              <a:t>third</a:t>
            </a:r>
            <a:r>
              <a:rPr lang="en-US" sz="2400" dirty="0"/>
              <a:t> </a:t>
            </a:r>
            <a:r>
              <a:rPr lang="en-US" sz="2400" b="1" dirty="0"/>
              <a:t>format</a:t>
            </a:r>
            <a:r>
              <a:rPr lang="en-US" sz="2400" dirty="0"/>
              <a:t> in the </a:t>
            </a:r>
            <a:r>
              <a:rPr lang="en-US" sz="2400" b="1" dirty="0"/>
              <a:t>top</a:t>
            </a:r>
            <a:r>
              <a:rPr lang="en-US" sz="2400" dirty="0"/>
              <a:t> </a:t>
            </a:r>
            <a:r>
              <a:rPr lang="en-US" sz="2400" b="1" dirty="0"/>
              <a:t>row</a:t>
            </a:r>
            <a:r>
              <a:rPr lang="en-US" sz="2400" dirty="0"/>
              <a:t>.</a:t>
            </a:r>
          </a:p>
          <a:p>
            <a:pPr marL="457200" indent="-457200">
              <a:buFont typeface="+mj-lt"/>
              <a:buAutoNum type="arabicPeriod" startAt="5"/>
            </a:pPr>
            <a:r>
              <a:rPr lang="en-US" sz="2400" b="1" dirty="0" smtClean="0"/>
              <a:t>SAVE</a:t>
            </a:r>
            <a:r>
              <a:rPr lang="en-US" sz="2400" dirty="0" smtClean="0"/>
              <a:t> </a:t>
            </a:r>
            <a:r>
              <a:rPr lang="en-US" sz="2400" dirty="0"/>
              <a:t>the document in the lesson folder on your USB flash drive.</a:t>
            </a:r>
            <a:endParaRPr lang="en-US" sz="2400" dirty="0" smtClean="0"/>
          </a:p>
        </p:txBody>
      </p:sp>
    </p:spTree>
    <p:extLst>
      <p:ext uri="{BB962C8B-B14F-4D97-AF65-F5344CB8AC3E}">
        <p14:creationId xmlns:p14="http://schemas.microsoft.com/office/powerpoint/2010/main" val="177180306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Software Orientation</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smtClean="0"/>
              <a:t>Use tabs to </a:t>
            </a:r>
            <a:r>
              <a:rPr lang="en-US" sz="2000" dirty="0"/>
              <a:t>insert blank spaces before or within text and paragraphs</a:t>
            </a:r>
            <a:r>
              <a:rPr lang="en-US" sz="2000" dirty="0" smtClean="0"/>
              <a:t>.</a:t>
            </a:r>
          </a:p>
          <a:p>
            <a:r>
              <a:rPr lang="en-US" sz="2000" dirty="0" smtClean="0"/>
              <a:t>You </a:t>
            </a:r>
            <a:r>
              <a:rPr lang="en-US" sz="2000" dirty="0"/>
              <a:t>will use the Tabs dialog </a:t>
            </a:r>
            <a:r>
              <a:rPr lang="en-US" sz="2000" dirty="0" smtClean="0"/>
              <a:t>box (shown below) to </a:t>
            </a:r>
            <a:r>
              <a:rPr lang="en-US" sz="2000" dirty="0"/>
              <a:t>set and clear </a:t>
            </a:r>
            <a:r>
              <a:rPr lang="en-US" sz="2000" dirty="0" smtClean="0"/>
              <a:t>tabs.</a:t>
            </a:r>
          </a:p>
          <a:p>
            <a:r>
              <a:rPr lang="en-US" sz="2000" dirty="0" smtClean="0"/>
              <a:t> </a:t>
            </a:r>
            <a:r>
              <a:rPr lang="en-US" sz="2000" dirty="0"/>
              <a:t>Use this figure as a reference throughout the remainder of this lesson as well as the rest of the </a:t>
            </a:r>
            <a:r>
              <a:rPr lang="en-US" sz="2000" dirty="0" smtClean="0"/>
              <a:t>book.</a:t>
            </a:r>
            <a:endParaRPr lang="en-US" sz="2000" dirty="0"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3048000"/>
            <a:ext cx="6168043" cy="3375546"/>
          </a:xfrm>
          <a:prstGeom prst="rect">
            <a:avLst/>
          </a:prstGeom>
        </p:spPr>
      </p:pic>
    </p:spTree>
    <p:extLst>
      <p:ext uri="{BB962C8B-B14F-4D97-AF65-F5344CB8AC3E}">
        <p14:creationId xmlns:p14="http://schemas.microsoft.com/office/powerpoint/2010/main" val="220617424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Setting Tabs on the Ruler</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By default, left-aligned tab stops are set every half-inch on the ruler</a:t>
            </a:r>
            <a:r>
              <a:rPr lang="en-US" sz="2000" dirty="0" smtClean="0"/>
              <a:t>.</a:t>
            </a:r>
          </a:p>
          <a:p>
            <a:r>
              <a:rPr lang="en-US" sz="2000" dirty="0" smtClean="0"/>
              <a:t>To </a:t>
            </a:r>
            <a:r>
              <a:rPr lang="en-US" sz="2000" dirty="0"/>
              <a:t>set a tab at a different position on the ruler, you can click the tab selector at the left end of the ruler, then position the insertion point on the ruler and click. A ScreenTip will appear showing the type of tabs at the tab selector</a:t>
            </a:r>
            <a:r>
              <a:rPr lang="en-US" sz="2000" dirty="0" smtClean="0"/>
              <a:t>.</a:t>
            </a:r>
          </a:p>
          <a:p>
            <a:r>
              <a:rPr lang="en-US" sz="2000" dirty="0"/>
              <a:t>After tabs are set, press the Tab key; the insertion point will stop at the position set. To move a tab stop to a different position on the ruler, click and drag it left or right to a new position</a:t>
            </a:r>
            <a:r>
              <a:rPr lang="en-US" sz="2000" dirty="0" smtClean="0"/>
              <a:t>.</a:t>
            </a:r>
          </a:p>
          <a:p>
            <a:r>
              <a:rPr lang="en-US" sz="2000" dirty="0" smtClean="0"/>
              <a:t>In the following exercise</a:t>
            </a:r>
            <a:r>
              <a:rPr lang="en-US" sz="2000" dirty="0"/>
              <a:t>, you learn to set tabs on Word’s ruler</a:t>
            </a:r>
            <a:r>
              <a:rPr lang="en-US" sz="2000" dirty="0" smtClean="0"/>
              <a:t>.</a:t>
            </a:r>
            <a:endParaRPr lang="en-US" sz="2000" dirty="0"/>
          </a:p>
        </p:txBody>
      </p:sp>
    </p:spTree>
    <p:extLst>
      <p:ext uri="{BB962C8B-B14F-4D97-AF65-F5344CB8AC3E}">
        <p14:creationId xmlns:p14="http://schemas.microsoft.com/office/powerpoint/2010/main" val="416894565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Setting Tabs on the Ruler</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smtClean="0"/>
              <a:t>The following table lists </a:t>
            </a:r>
            <a:r>
              <a:rPr lang="en-US" sz="2000" dirty="0"/>
              <a:t>the types of tabs available in Word and their descriptions. To view tabs on the ruler, place your insertion point over the text</a:t>
            </a:r>
            <a:r>
              <a:rPr lang="en-US" sz="2000" dirty="0" smtClean="0"/>
              <a:t>.</a:t>
            </a:r>
            <a:endParaRPr lang="en-US" sz="2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2775046"/>
            <a:ext cx="7355819" cy="2971800"/>
          </a:xfrm>
          <a:prstGeom prst="rect">
            <a:avLst/>
          </a:prstGeom>
        </p:spPr>
      </p:pic>
    </p:spTree>
    <p:extLst>
      <p:ext uri="{BB962C8B-B14F-4D97-AF65-F5344CB8AC3E}">
        <p14:creationId xmlns:p14="http://schemas.microsoft.com/office/powerpoint/2010/main" val="29051207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Set Tabs on the Ruler</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b="1" dirty="0"/>
              <a:t>OPEN</a:t>
            </a:r>
            <a:r>
              <a:rPr lang="en-US" sz="2400" dirty="0"/>
              <a:t> </a:t>
            </a:r>
            <a:r>
              <a:rPr lang="en-US" sz="2400" b="1" i="1" dirty="0" err="1"/>
              <a:t>perdiem</a:t>
            </a:r>
            <a:r>
              <a:rPr lang="en-US" sz="2400" dirty="0"/>
              <a:t> from the data files for this </a:t>
            </a:r>
            <a:r>
              <a:rPr lang="en-US" sz="2400" dirty="0" smtClean="0"/>
              <a:t>lesson.</a:t>
            </a:r>
          </a:p>
          <a:p>
            <a:pPr marL="457200" indent="-457200">
              <a:buFont typeface="+mj-lt"/>
              <a:buAutoNum type="arabicPeriod"/>
            </a:pPr>
            <a:r>
              <a:rPr lang="en-US" sz="2400" dirty="0"/>
              <a:t>On the Home tab in the Paragraph group, click the </a:t>
            </a:r>
            <a:r>
              <a:rPr lang="en-US" sz="2400" b="1" dirty="0"/>
              <a:t>Show/Hide (¶)</a:t>
            </a:r>
            <a:r>
              <a:rPr lang="en-US" sz="2400" dirty="0"/>
              <a:t> button to show nonprinting characters.</a:t>
            </a:r>
          </a:p>
          <a:p>
            <a:pPr marL="457200" indent="-457200">
              <a:buFont typeface="+mj-lt"/>
              <a:buAutoNum type="arabicPeriod"/>
            </a:pPr>
            <a:r>
              <a:rPr lang="en-US" sz="2400" dirty="0" smtClean="0"/>
              <a:t>Place </a:t>
            </a:r>
            <a:r>
              <a:rPr lang="en-US" sz="2400" dirty="0"/>
              <a:t>the insertion point on the line below the </a:t>
            </a:r>
            <a:r>
              <a:rPr lang="en-US" sz="2400" i="1" dirty="0"/>
              <a:t>Meals &amp; Incidentals Breakdown</a:t>
            </a:r>
            <a:r>
              <a:rPr lang="en-US" sz="2400" dirty="0"/>
              <a:t> heading.</a:t>
            </a:r>
          </a:p>
          <a:p>
            <a:pPr marL="457200" indent="-457200">
              <a:buFont typeface="+mj-lt"/>
              <a:buAutoNum type="arabicPeriod"/>
            </a:pPr>
            <a:r>
              <a:rPr lang="en-US" sz="2400" dirty="0" smtClean="0"/>
              <a:t>Click </a:t>
            </a:r>
            <a:r>
              <a:rPr lang="en-US" sz="2400" dirty="0"/>
              <a:t>the tab selector at the left of the ruler until </a:t>
            </a:r>
            <a:r>
              <a:rPr lang="en-US" sz="2400" dirty="0" smtClean="0"/>
              <a:t>the</a:t>
            </a:r>
            <a:br>
              <a:rPr lang="en-US" sz="2400" dirty="0" smtClean="0"/>
            </a:br>
            <a:r>
              <a:rPr lang="en-US" sz="2400" dirty="0" smtClean="0"/>
              <a:t>Center       tab </a:t>
            </a:r>
            <a:r>
              <a:rPr lang="en-US" sz="2400" dirty="0"/>
              <a:t>appears</a:t>
            </a:r>
            <a:r>
              <a:rPr lang="en-US" sz="2400" dirty="0" smtClean="0"/>
              <a:t>.</a:t>
            </a:r>
          </a:p>
          <a:p>
            <a:r>
              <a:rPr lang="en-US" sz="2400" dirty="0"/>
              <a:t>A ScreenTip will appear when you place your pointer over the tab selector</a:t>
            </a:r>
            <a:r>
              <a:rPr lang="en-US" sz="2400" dirty="0" smtClean="0"/>
              <a:t>. </a:t>
            </a:r>
            <a:r>
              <a:rPr lang="en-US" sz="2400" dirty="0"/>
              <a:t>The tab selector and horizontal ruler are shown in Figure 4-26, displaying the different types of tabs.</a:t>
            </a:r>
            <a:r>
              <a:rPr lang="en-US" sz="2400" dirty="0" smtClean="0"/>
              <a:t>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4038600"/>
            <a:ext cx="447738" cy="447738"/>
          </a:xfrm>
          <a:prstGeom prst="rect">
            <a:avLst/>
          </a:prstGeom>
        </p:spPr>
      </p:pic>
    </p:spTree>
    <p:extLst>
      <p:ext uri="{BB962C8B-B14F-4D97-AF65-F5344CB8AC3E}">
        <p14:creationId xmlns:p14="http://schemas.microsoft.com/office/powerpoint/2010/main" val="287866542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Set Tabs on the Ruler</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dirty="0" smtClean="0"/>
              <a:t>A </a:t>
            </a:r>
            <a:r>
              <a:rPr lang="en-US" sz="2400" dirty="0"/>
              <a:t>ScreenTip will appear when you place your pointer over the tab selector</a:t>
            </a:r>
            <a:r>
              <a:rPr lang="en-US" sz="2400" dirty="0" smtClean="0"/>
              <a:t>. </a:t>
            </a:r>
            <a:r>
              <a:rPr lang="en-US" sz="2400" dirty="0"/>
              <a:t>The tab selector and horizontal ruler are shown in </a:t>
            </a:r>
            <a:r>
              <a:rPr lang="en-US" sz="2400" dirty="0" smtClean="0"/>
              <a:t>the figure below, </a:t>
            </a:r>
            <a:r>
              <a:rPr lang="en-US" sz="2400" dirty="0"/>
              <a:t>displaying the different types of tabs.</a:t>
            </a:r>
            <a:r>
              <a:rPr lang="en-US" sz="2400" dirty="0" smtClean="0"/>
              <a:t>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2892188"/>
            <a:ext cx="6421146" cy="3276600"/>
          </a:xfrm>
          <a:prstGeom prst="rect">
            <a:avLst/>
          </a:prstGeom>
        </p:spPr>
      </p:pic>
    </p:spTree>
    <p:extLst>
      <p:ext uri="{BB962C8B-B14F-4D97-AF65-F5344CB8AC3E}">
        <p14:creationId xmlns:p14="http://schemas.microsoft.com/office/powerpoint/2010/main" val="38433314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Set Tabs on the Ruler</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4"/>
            </a:pPr>
            <a:r>
              <a:rPr lang="en-US" sz="2400" dirty="0"/>
              <a:t>Click the ruler at the </a:t>
            </a:r>
            <a:r>
              <a:rPr lang="en-US" sz="2400" b="1" dirty="0"/>
              <a:t>2.5-inch</a:t>
            </a:r>
            <a:r>
              <a:rPr lang="en-US" sz="2400" dirty="0"/>
              <a:t> mark to set a </a:t>
            </a:r>
            <a:r>
              <a:rPr lang="en-US" sz="2400" dirty="0" smtClean="0"/>
              <a:t/>
            </a:r>
            <a:br>
              <a:rPr lang="en-US" sz="2400" dirty="0" smtClean="0"/>
            </a:br>
            <a:r>
              <a:rPr lang="en-US" sz="2400" dirty="0" smtClean="0"/>
              <a:t>Center       tab</a:t>
            </a:r>
            <a:r>
              <a:rPr lang="en-US" sz="2400" dirty="0"/>
              <a:t>.</a:t>
            </a:r>
          </a:p>
          <a:p>
            <a:pPr marL="457200" indent="-457200">
              <a:buFont typeface="+mj-lt"/>
              <a:buAutoNum type="arabicPeriod" startAt="4"/>
            </a:pPr>
            <a:r>
              <a:rPr lang="en-US" sz="2400" dirty="0" smtClean="0"/>
              <a:t>Click </a:t>
            </a:r>
            <a:r>
              <a:rPr lang="en-US" sz="2400" dirty="0"/>
              <a:t>the ruler at the </a:t>
            </a:r>
            <a:r>
              <a:rPr lang="en-US" sz="2400" b="1" dirty="0"/>
              <a:t>4-inch</a:t>
            </a:r>
            <a:r>
              <a:rPr lang="en-US" sz="2400" dirty="0"/>
              <a:t> mark to set </a:t>
            </a:r>
            <a:r>
              <a:rPr lang="en-US" sz="2400" dirty="0" smtClean="0"/>
              <a:t>a</a:t>
            </a:r>
            <a:br>
              <a:rPr lang="en-US" sz="2400" dirty="0" smtClean="0"/>
            </a:br>
            <a:r>
              <a:rPr lang="en-US" sz="2400" dirty="0" smtClean="0"/>
              <a:t>Center       tab</a:t>
            </a:r>
            <a:r>
              <a:rPr lang="en-US" sz="2400" dirty="0"/>
              <a:t>.</a:t>
            </a:r>
          </a:p>
          <a:p>
            <a:pPr marL="457200" indent="-457200">
              <a:buFont typeface="+mj-lt"/>
              <a:buAutoNum type="arabicPeriod" startAt="4"/>
            </a:pPr>
            <a:r>
              <a:rPr lang="en-US" sz="2400" dirty="0" smtClean="0"/>
              <a:t>Press </a:t>
            </a:r>
            <a:r>
              <a:rPr lang="en-US" sz="2400" b="1" dirty="0"/>
              <a:t>Tab</a:t>
            </a:r>
            <a:r>
              <a:rPr lang="en-US" sz="2400" dirty="0"/>
              <a:t> and key </a:t>
            </a:r>
            <a:r>
              <a:rPr lang="en-US" sz="2400" b="1" dirty="0"/>
              <a:t>Chicago</a:t>
            </a:r>
            <a:r>
              <a:rPr lang="en-US" sz="2400" dirty="0"/>
              <a:t>.</a:t>
            </a:r>
          </a:p>
          <a:p>
            <a:pPr marL="457200" indent="-457200">
              <a:buFont typeface="+mj-lt"/>
              <a:buAutoNum type="arabicPeriod" startAt="4"/>
            </a:pPr>
            <a:r>
              <a:rPr lang="en-US" sz="2400" dirty="0" smtClean="0"/>
              <a:t>Press </a:t>
            </a:r>
            <a:r>
              <a:rPr lang="en-US" sz="2400" b="1" dirty="0"/>
              <a:t>Tab</a:t>
            </a:r>
            <a:r>
              <a:rPr lang="en-US" sz="2400" dirty="0"/>
              <a:t> and key </a:t>
            </a:r>
            <a:r>
              <a:rPr lang="en-US" sz="2400" b="1" dirty="0"/>
              <a:t>New</a:t>
            </a:r>
            <a:r>
              <a:rPr lang="en-US" sz="2400" dirty="0"/>
              <a:t> </a:t>
            </a:r>
            <a:r>
              <a:rPr lang="en-US" sz="2400" b="1" dirty="0"/>
              <a:t>York</a:t>
            </a:r>
            <a:r>
              <a:rPr lang="en-US" sz="2400" dirty="0"/>
              <a:t>.</a:t>
            </a:r>
          </a:p>
          <a:p>
            <a:pPr marL="457200" indent="-457200">
              <a:buFont typeface="+mj-lt"/>
              <a:buAutoNum type="arabicPeriod" startAt="4"/>
            </a:pPr>
            <a:r>
              <a:rPr lang="en-US" sz="2400" dirty="0" smtClean="0"/>
              <a:t>Select </a:t>
            </a:r>
            <a:r>
              <a:rPr lang="en-US" sz="2400" dirty="0"/>
              <a:t>the list of words starting with </a:t>
            </a:r>
            <a:r>
              <a:rPr lang="en-US" sz="2400" i="1" dirty="0"/>
              <a:t>Breakfast</a:t>
            </a:r>
            <a:r>
              <a:rPr lang="en-US" sz="2400" dirty="0"/>
              <a:t> and ending with </a:t>
            </a:r>
            <a:r>
              <a:rPr lang="en-US" sz="2400" i="1" dirty="0"/>
              <a:t>Totals</a:t>
            </a:r>
            <a:r>
              <a:rPr lang="en-US" sz="2400" dirty="0"/>
              <a:t>.</a:t>
            </a:r>
          </a:p>
          <a:p>
            <a:pPr marL="457200" indent="-457200">
              <a:buFont typeface="+mj-lt"/>
              <a:buAutoNum type="arabicPeriod" startAt="4"/>
            </a:pPr>
            <a:r>
              <a:rPr lang="en-US" sz="2400" dirty="0" smtClean="0"/>
              <a:t>Click </a:t>
            </a:r>
            <a:r>
              <a:rPr lang="en-US" sz="2400" dirty="0"/>
              <a:t>the </a:t>
            </a:r>
            <a:r>
              <a:rPr lang="en-US" sz="2400" b="1" dirty="0"/>
              <a:t>tab</a:t>
            </a:r>
            <a:r>
              <a:rPr lang="en-US" sz="2400" dirty="0"/>
              <a:t> </a:t>
            </a:r>
            <a:r>
              <a:rPr lang="en-US" sz="2400" b="1" dirty="0"/>
              <a:t>selector</a:t>
            </a:r>
            <a:r>
              <a:rPr lang="en-US" sz="2400" dirty="0"/>
              <a:t> until the </a:t>
            </a:r>
            <a:r>
              <a:rPr lang="en-US" sz="2400" b="1" dirty="0"/>
              <a:t>Right</a:t>
            </a:r>
            <a:r>
              <a:rPr lang="en-US" sz="2400" dirty="0"/>
              <a:t> </a:t>
            </a:r>
            <a:r>
              <a:rPr lang="en-US" sz="2400" b="1" dirty="0"/>
              <a:t> </a:t>
            </a:r>
            <a:r>
              <a:rPr lang="en-US" sz="2400" b="1" dirty="0" smtClean="0"/>
              <a:t>     </a:t>
            </a:r>
            <a:r>
              <a:rPr lang="en-US" sz="2400" dirty="0" smtClean="0"/>
              <a:t>tab </a:t>
            </a:r>
            <a:r>
              <a:rPr lang="en-US" sz="2400" dirty="0"/>
              <a:t>appears</a:t>
            </a:r>
            <a:r>
              <a:rPr lang="en-US" sz="2400" dirty="0" smtClean="0"/>
              <a:t>.</a:t>
            </a:r>
          </a:p>
          <a:p>
            <a:pPr marL="457200" indent="-457200">
              <a:buFont typeface="+mj-lt"/>
              <a:buAutoNum type="arabicPeriod" startAt="4"/>
            </a:pPr>
            <a:r>
              <a:rPr lang="en-US" sz="2400" dirty="0"/>
              <a:t>Click the ruler at the </a:t>
            </a:r>
            <a:r>
              <a:rPr lang="en-US" sz="2400" b="1" dirty="0"/>
              <a:t>1-inch</a:t>
            </a:r>
            <a:r>
              <a:rPr lang="en-US" sz="2400" dirty="0"/>
              <a:t> mark to set a Right </a:t>
            </a:r>
            <a:r>
              <a:rPr lang="en-US" sz="2400" dirty="0" smtClean="0"/>
              <a:t>      tab</a:t>
            </a:r>
            <a:r>
              <a:rPr lang="en-US" sz="2400" dirty="0"/>
              <a:t>.</a:t>
            </a: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1981200"/>
            <a:ext cx="447738" cy="44773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2819400"/>
            <a:ext cx="447738" cy="44773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5000" y="4953000"/>
            <a:ext cx="371527" cy="381053"/>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6600" y="5402886"/>
            <a:ext cx="371527" cy="381053"/>
          </a:xfrm>
          <a:prstGeom prst="rect">
            <a:avLst/>
          </a:prstGeom>
        </p:spPr>
      </p:pic>
    </p:spTree>
    <p:extLst>
      <p:ext uri="{BB962C8B-B14F-4D97-AF65-F5344CB8AC3E}">
        <p14:creationId xmlns:p14="http://schemas.microsoft.com/office/powerpoint/2010/main" val="8062293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Set Tabs on the Ruler</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11"/>
            </a:pPr>
            <a:r>
              <a:rPr lang="en-US" sz="2400" dirty="0"/>
              <a:t>Deselect and place the insertion point in front of each word and press </a:t>
            </a:r>
            <a:r>
              <a:rPr lang="en-US" sz="2400" b="1" dirty="0"/>
              <a:t>Tab</a:t>
            </a:r>
            <a:r>
              <a:rPr lang="en-US" sz="2400" dirty="0"/>
              <a:t> to align it at the Right tab. Your document should </a:t>
            </a:r>
            <a:r>
              <a:rPr lang="en-US" sz="2400" dirty="0" smtClean="0"/>
              <a:t/>
            </a:r>
            <a:br>
              <a:rPr lang="en-US" sz="2400" dirty="0" smtClean="0"/>
            </a:br>
            <a:r>
              <a:rPr lang="en-US" sz="2400" dirty="0" smtClean="0"/>
              <a:t>look </a:t>
            </a:r>
            <a:r>
              <a:rPr lang="en-US" sz="2400" dirty="0"/>
              <a:t>similar to the </a:t>
            </a:r>
            <a:r>
              <a:rPr lang="en-US" sz="2400" dirty="0" smtClean="0"/>
              <a:t/>
            </a:r>
            <a:br>
              <a:rPr lang="en-US" sz="2400" dirty="0" smtClean="0"/>
            </a:br>
            <a:r>
              <a:rPr lang="en-US" sz="2400" dirty="0" smtClean="0"/>
              <a:t>one </a:t>
            </a:r>
            <a:r>
              <a:rPr lang="en-US" sz="2400" dirty="0"/>
              <a:t>shown </a:t>
            </a:r>
            <a:r>
              <a:rPr lang="en-US" sz="2400" dirty="0" smtClean="0"/>
              <a:t>here.</a:t>
            </a:r>
          </a:p>
          <a:p>
            <a:pPr marL="457200" indent="-457200">
              <a:buFont typeface="+mj-lt"/>
              <a:buAutoNum type="arabicPeriod" startAt="11"/>
            </a:pPr>
            <a:r>
              <a:rPr lang="en-US" sz="2400" b="1" dirty="0"/>
              <a:t>SAVE</a:t>
            </a:r>
            <a:r>
              <a:rPr lang="en-US" sz="2400" dirty="0"/>
              <a:t> the </a:t>
            </a:r>
            <a:r>
              <a:rPr lang="en-US" sz="2400" dirty="0" smtClean="0"/>
              <a:t/>
            </a:r>
            <a:br>
              <a:rPr lang="en-US" sz="2400" dirty="0" smtClean="0"/>
            </a:br>
            <a:r>
              <a:rPr lang="en-US" sz="2400" dirty="0" smtClean="0"/>
              <a:t>document as</a:t>
            </a:r>
            <a:br>
              <a:rPr lang="en-US" sz="2400" dirty="0" smtClean="0"/>
            </a:br>
            <a:r>
              <a:rPr lang="en-US" sz="2400" b="1" i="1" dirty="0" err="1" smtClean="0"/>
              <a:t>handbook_perdiem</a:t>
            </a:r>
            <a:r>
              <a:rPr lang="en-US" sz="2400" dirty="0" smtClean="0"/>
              <a:t> </a:t>
            </a:r>
            <a:br>
              <a:rPr lang="en-US" sz="2400" dirty="0" smtClean="0"/>
            </a:br>
            <a:r>
              <a:rPr lang="en-US" sz="2400" dirty="0" smtClean="0"/>
              <a:t>in </a:t>
            </a:r>
            <a:r>
              <a:rPr lang="en-US" sz="2400" dirty="0"/>
              <a:t>the lesson folder </a:t>
            </a:r>
            <a:r>
              <a:rPr lang="en-US" sz="2400" dirty="0" smtClean="0"/>
              <a:t/>
            </a:r>
            <a:br>
              <a:rPr lang="en-US" sz="2400" dirty="0" smtClean="0"/>
            </a:br>
            <a:r>
              <a:rPr lang="en-US" sz="2400" dirty="0" smtClean="0"/>
              <a:t>on </a:t>
            </a:r>
            <a:r>
              <a:rPr lang="en-US" sz="2400" dirty="0"/>
              <a:t>your USB flash </a:t>
            </a:r>
            <a:r>
              <a:rPr lang="en-US" sz="2400" dirty="0" smtClean="0"/>
              <a:t/>
            </a:r>
            <a:br>
              <a:rPr lang="en-US" sz="2400" dirty="0" smtClean="0"/>
            </a:br>
            <a:r>
              <a:rPr lang="en-US" sz="2400" dirty="0" smtClean="0"/>
              <a:t>drive</a:t>
            </a:r>
            <a:r>
              <a:rPr lang="en-US" sz="2400" dirty="0"/>
              <a:t>.</a:t>
            </a:r>
            <a:endParaRPr lang="en-US" sz="2400" dirty="0" smtClean="0"/>
          </a:p>
          <a:p>
            <a:pPr marL="457200" indent="-457200">
              <a:buFont typeface="+mj-lt"/>
              <a:buAutoNum type="arabicPeriod" startAt="11"/>
            </a:pPr>
            <a:endParaRPr lang="en-US" sz="24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3800" y="2514600"/>
            <a:ext cx="4785311" cy="2514601"/>
          </a:xfrm>
          <a:prstGeom prst="rect">
            <a:avLst/>
          </a:prstGeom>
        </p:spPr>
      </p:pic>
    </p:spTree>
    <p:extLst>
      <p:ext uri="{BB962C8B-B14F-4D97-AF65-F5344CB8AC3E}">
        <p14:creationId xmlns:p14="http://schemas.microsoft.com/office/powerpoint/2010/main" val="2840378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Set Indents</a:t>
            </a:r>
            <a:endParaRPr lang="en-US"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a:pPr>
            <a:r>
              <a:rPr lang="en-US" sz="2400" dirty="0"/>
              <a:t>Connect your USB flash drive to one of the USB ports on your computer.</a:t>
            </a:r>
          </a:p>
          <a:p>
            <a:pPr marL="457200" indent="-457200">
              <a:buFont typeface="+mj-lt"/>
              <a:buAutoNum type="arabicPeriod"/>
            </a:pPr>
            <a:r>
              <a:rPr lang="en-US" sz="2400" dirty="0" smtClean="0"/>
              <a:t>Click </a:t>
            </a:r>
            <a:r>
              <a:rPr lang="en-US" sz="2400" dirty="0"/>
              <a:t>the </a:t>
            </a:r>
            <a:r>
              <a:rPr lang="en-US" sz="2400" b="1" dirty="0"/>
              <a:t>File</a:t>
            </a:r>
            <a:r>
              <a:rPr lang="en-US" sz="2400" dirty="0"/>
              <a:t> tab, then click </a:t>
            </a:r>
            <a:r>
              <a:rPr lang="en-US" sz="2400" b="1" dirty="0"/>
              <a:t>Open</a:t>
            </a:r>
            <a:r>
              <a:rPr lang="en-US" sz="2400" dirty="0"/>
              <a:t>. The Open dialog box appears.</a:t>
            </a:r>
          </a:p>
          <a:p>
            <a:pPr marL="457200" indent="-457200">
              <a:buFont typeface="+mj-lt"/>
              <a:buAutoNum type="arabicPeriod"/>
            </a:pPr>
            <a:r>
              <a:rPr lang="en-US" sz="2400" dirty="0" smtClean="0"/>
              <a:t>Use </a:t>
            </a:r>
            <a:r>
              <a:rPr lang="en-US" sz="2400" dirty="0"/>
              <a:t>the vertical scroll bar to scroll down and locate the data files for this lesson on your USB flash drive. Double-click the </a:t>
            </a:r>
            <a:r>
              <a:rPr lang="en-US" sz="2400" b="1" dirty="0"/>
              <a:t>data</a:t>
            </a:r>
            <a:r>
              <a:rPr lang="en-US" sz="2400" dirty="0"/>
              <a:t> </a:t>
            </a:r>
            <a:r>
              <a:rPr lang="en-US" sz="2400" b="1" dirty="0"/>
              <a:t>files</a:t>
            </a:r>
            <a:r>
              <a:rPr lang="en-US" sz="2400" dirty="0"/>
              <a:t> </a:t>
            </a:r>
            <a:r>
              <a:rPr lang="en-US" sz="2400" b="1" dirty="0"/>
              <a:t>folder</a:t>
            </a:r>
            <a:r>
              <a:rPr lang="en-US" sz="2400" dirty="0"/>
              <a:t> for this lesson to open it.</a:t>
            </a:r>
          </a:p>
          <a:p>
            <a:pPr marL="457200" indent="-457200">
              <a:buFont typeface="+mj-lt"/>
              <a:buAutoNum type="arabicPeriod"/>
            </a:pPr>
            <a:r>
              <a:rPr lang="en-US" sz="2400" dirty="0" smtClean="0"/>
              <a:t>Locate </a:t>
            </a:r>
            <a:r>
              <a:rPr lang="en-US" sz="2400" dirty="0"/>
              <a:t>and </a:t>
            </a:r>
            <a:r>
              <a:rPr lang="en-US" sz="2400" b="1" dirty="0"/>
              <a:t>OPEN </a:t>
            </a:r>
            <a:r>
              <a:rPr lang="en-US" sz="2400" dirty="0"/>
              <a:t>the file named </a:t>
            </a:r>
            <a:r>
              <a:rPr lang="en-US" sz="2400" b="1" i="1" dirty="0"/>
              <a:t>acknowledgement</a:t>
            </a:r>
            <a:r>
              <a:rPr lang="en-US" sz="2400" dirty="0" smtClean="0"/>
              <a:t>.</a:t>
            </a:r>
          </a:p>
          <a:p>
            <a:pPr marL="457200" indent="-457200">
              <a:buFont typeface="+mj-lt"/>
              <a:buAutoNum type="arabicPeriod"/>
            </a:pPr>
            <a:r>
              <a:rPr lang="en-US" sz="2400" dirty="0"/>
              <a:t>Click the View tab. Then, in the Show group, click the check box that displays the Ruler.</a:t>
            </a:r>
          </a:p>
          <a:p>
            <a:pPr marL="457200" indent="-457200">
              <a:buFont typeface="+mj-lt"/>
              <a:buAutoNum type="arabicPeriod"/>
            </a:pPr>
            <a:r>
              <a:rPr lang="en-US" sz="2400" dirty="0"/>
              <a:t>Click to place the insertion point at the beginning of the first paragraph.</a:t>
            </a:r>
            <a:endParaRPr lang="en-US" sz="2400" dirty="0" smtClean="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Using the Tabs Dialog Box</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The Tabs dialog box is useful for setting tabs at precise locations on the ruler, clearing all tabs, and setting tab leaders. </a:t>
            </a:r>
            <a:endParaRPr lang="en-US" sz="2000" dirty="0" smtClean="0"/>
          </a:p>
          <a:p>
            <a:r>
              <a:rPr lang="en-US" sz="2000" dirty="0" smtClean="0"/>
              <a:t>Tab </a:t>
            </a:r>
            <a:r>
              <a:rPr lang="en-US" sz="2000" b="1" i="1" dirty="0"/>
              <a:t>leaders </a:t>
            </a:r>
            <a:r>
              <a:rPr lang="en-US" sz="2000" dirty="0"/>
              <a:t>are symbols such as dotted, dashed, or solid lines that fill the space before a </a:t>
            </a:r>
            <a:r>
              <a:rPr lang="en-US" sz="2000" dirty="0" smtClean="0"/>
              <a:t>tab. </a:t>
            </a:r>
          </a:p>
          <a:p>
            <a:r>
              <a:rPr lang="en-US" sz="2000" dirty="0" smtClean="0"/>
              <a:t>In the following exercise</a:t>
            </a:r>
            <a:r>
              <a:rPr lang="en-US" sz="2000" dirty="0"/>
              <a:t>, you practice setting tabs and leaders using the Tabs dialog box.</a:t>
            </a:r>
          </a:p>
        </p:txBody>
      </p:sp>
    </p:spTree>
    <p:extLst>
      <p:ext uri="{BB962C8B-B14F-4D97-AF65-F5344CB8AC3E}">
        <p14:creationId xmlns:p14="http://schemas.microsoft.com/office/powerpoint/2010/main" val="224327231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Set Tabs and Leaders</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a:t>
            </a:r>
            <a:r>
              <a:rPr lang="en-US" sz="2400" dirty="0" smtClean="0"/>
              <a:t>exercise.</a:t>
            </a:r>
          </a:p>
          <a:p>
            <a:pPr marL="457200" indent="-457200">
              <a:buFont typeface="+mj-lt"/>
              <a:buAutoNum type="arabicPeriod"/>
            </a:pPr>
            <a:r>
              <a:rPr lang="en-US" sz="2400" dirty="0"/>
              <a:t>Select the list of words starting with </a:t>
            </a:r>
            <a:r>
              <a:rPr lang="en-US" sz="2400" b="1" dirty="0"/>
              <a:t>Breakfast</a:t>
            </a:r>
            <a:r>
              <a:rPr lang="en-US" sz="2400" dirty="0"/>
              <a:t> and continuing to the end of the document.</a:t>
            </a:r>
          </a:p>
          <a:p>
            <a:pPr marL="457200" indent="-457200">
              <a:buFont typeface="+mj-lt"/>
              <a:buAutoNum type="arabicPeriod"/>
            </a:pPr>
            <a:r>
              <a:rPr lang="en-US" sz="2400" dirty="0" smtClean="0"/>
              <a:t>On </a:t>
            </a:r>
            <a:r>
              <a:rPr lang="en-US" sz="2400" dirty="0"/>
              <a:t>the Home</a:t>
            </a:r>
            <a:r>
              <a:rPr lang="en-US" sz="2400" i="1" dirty="0"/>
              <a:t> </a:t>
            </a:r>
            <a:r>
              <a:rPr lang="en-US" sz="2400" dirty="0"/>
              <a:t>tab, in the Paragraph group, click the </a:t>
            </a:r>
            <a:r>
              <a:rPr lang="en-US" sz="2400" b="1" dirty="0"/>
              <a:t>drop-down arrow </a:t>
            </a:r>
            <a:r>
              <a:rPr lang="en-US" sz="2400" dirty="0"/>
              <a:t>to launch the Paragraph dialog box.</a:t>
            </a:r>
          </a:p>
          <a:p>
            <a:pPr marL="457200" indent="-457200">
              <a:buFont typeface="+mj-lt"/>
              <a:buAutoNum type="arabicPeriod"/>
            </a:pPr>
            <a:r>
              <a:rPr lang="en-US" sz="2400" dirty="0" smtClean="0"/>
              <a:t>Click </a:t>
            </a:r>
            <a:r>
              <a:rPr lang="en-US" sz="2400" dirty="0"/>
              <a:t>the </a:t>
            </a:r>
            <a:r>
              <a:rPr lang="en-US" sz="2400" b="1" dirty="0"/>
              <a:t>Tabs</a:t>
            </a:r>
            <a:r>
              <a:rPr lang="en-US" sz="2400" dirty="0"/>
              <a:t> button on the bottom left of the Paragraph dialog box to display the Tabs dialog box </a:t>
            </a:r>
            <a:r>
              <a:rPr lang="en-US" sz="2400" dirty="0" smtClean="0"/>
              <a:t>(shown in the figure on the next slide).</a:t>
            </a:r>
          </a:p>
        </p:txBody>
      </p:sp>
    </p:spTree>
    <p:extLst>
      <p:ext uri="{BB962C8B-B14F-4D97-AF65-F5344CB8AC3E}">
        <p14:creationId xmlns:p14="http://schemas.microsoft.com/office/powerpoint/2010/main" val="141625160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Set Tabs and Leaders</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4"/>
            </a:pPr>
            <a:r>
              <a:rPr lang="en-US" sz="2400" dirty="0"/>
              <a:t>In the Tab stop position </a:t>
            </a:r>
            <a:r>
              <a:rPr lang="en-US" sz="2400" dirty="0" smtClean="0"/>
              <a:t/>
            </a:r>
            <a:br>
              <a:rPr lang="en-US" sz="2400" dirty="0" smtClean="0"/>
            </a:br>
            <a:r>
              <a:rPr lang="en-US" sz="2400" dirty="0" smtClean="0"/>
              <a:t>box</a:t>
            </a:r>
            <a:r>
              <a:rPr lang="en-US" sz="2400" dirty="0"/>
              <a:t>, key </a:t>
            </a:r>
            <a:r>
              <a:rPr lang="en-US" sz="2400" b="1" dirty="0"/>
              <a:t>2.6</a:t>
            </a:r>
            <a:r>
              <a:rPr lang="en-US" sz="2400" dirty="0"/>
              <a:t>. In the </a:t>
            </a:r>
            <a:r>
              <a:rPr lang="en-US" sz="2400" dirty="0" smtClean="0"/>
              <a:t/>
            </a:r>
            <a:br>
              <a:rPr lang="en-US" sz="2400" dirty="0" smtClean="0"/>
            </a:br>
            <a:r>
              <a:rPr lang="en-US" sz="2400" dirty="0" smtClean="0"/>
              <a:t>Alignment </a:t>
            </a:r>
            <a:r>
              <a:rPr lang="en-US" sz="2400" dirty="0"/>
              <a:t>section, </a:t>
            </a:r>
            <a:r>
              <a:rPr lang="en-US" sz="2400" b="1" dirty="0" smtClean="0"/>
              <a:t>Right</a:t>
            </a:r>
            <a:r>
              <a:rPr lang="en-US" sz="2400" dirty="0" smtClean="0"/>
              <a:t/>
            </a:r>
            <a:br>
              <a:rPr lang="en-US" sz="2400" dirty="0" smtClean="0"/>
            </a:br>
            <a:r>
              <a:rPr lang="en-US" sz="2400" dirty="0" smtClean="0"/>
              <a:t>is </a:t>
            </a:r>
            <a:r>
              <a:rPr lang="en-US" sz="2400" dirty="0"/>
              <a:t>already selected. In </a:t>
            </a:r>
            <a:r>
              <a:rPr lang="en-US" sz="2400" dirty="0" smtClean="0"/>
              <a:t/>
            </a:r>
            <a:br>
              <a:rPr lang="en-US" sz="2400" dirty="0" smtClean="0"/>
            </a:br>
            <a:r>
              <a:rPr lang="en-US" sz="2400" dirty="0" smtClean="0"/>
              <a:t>the </a:t>
            </a:r>
            <a:r>
              <a:rPr lang="en-US" sz="2400" dirty="0"/>
              <a:t>Leader section, </a:t>
            </a:r>
            <a:r>
              <a:rPr lang="en-US" sz="2400" dirty="0" smtClean="0"/>
              <a:t>select</a:t>
            </a:r>
            <a:br>
              <a:rPr lang="en-US" sz="2400" dirty="0" smtClean="0"/>
            </a:br>
            <a:r>
              <a:rPr lang="en-US" sz="2400" b="1" dirty="0" smtClean="0"/>
              <a:t>2</a:t>
            </a:r>
            <a:r>
              <a:rPr lang="en-US" sz="2400" dirty="0"/>
              <a:t>, then click </a:t>
            </a:r>
            <a:r>
              <a:rPr lang="en-US" sz="2400" b="1" dirty="0"/>
              <a:t>Set</a:t>
            </a:r>
            <a:r>
              <a:rPr lang="en-US" sz="2400" dirty="0"/>
              <a:t>. </a:t>
            </a:r>
            <a:r>
              <a:rPr lang="en-US" sz="2400" dirty="0" smtClean="0"/>
              <a:t>After</a:t>
            </a:r>
            <a:br>
              <a:rPr lang="en-US" sz="2400" dirty="0" smtClean="0"/>
            </a:br>
            <a:r>
              <a:rPr lang="en-US" sz="2400" dirty="0" smtClean="0"/>
              <a:t>setting </a:t>
            </a:r>
            <a:r>
              <a:rPr lang="en-US" sz="2400" dirty="0"/>
              <a:t>individuals tabs, you </a:t>
            </a:r>
            <a:r>
              <a:rPr lang="en-US" sz="2400" dirty="0" smtClean="0"/>
              <a:t/>
            </a:r>
            <a:br>
              <a:rPr lang="en-US" sz="2400" dirty="0" smtClean="0"/>
            </a:br>
            <a:r>
              <a:rPr lang="en-US" sz="2400" dirty="0" smtClean="0"/>
              <a:t>must </a:t>
            </a:r>
            <a:r>
              <a:rPr lang="en-US" sz="2400" dirty="0"/>
              <a:t>click </a:t>
            </a:r>
            <a:r>
              <a:rPr lang="en-US" sz="2400" b="1" dirty="0"/>
              <a:t>Set</a:t>
            </a:r>
            <a:r>
              <a:rPr lang="en-US" sz="2400" dirty="0"/>
              <a:t> to </a:t>
            </a:r>
            <a:r>
              <a:rPr lang="en-US" sz="2400" dirty="0" smtClean="0"/>
              <a:t>position</a:t>
            </a:r>
            <a:br>
              <a:rPr lang="en-US" sz="2400" dirty="0" smtClean="0"/>
            </a:br>
            <a:r>
              <a:rPr lang="en-US" sz="2400" dirty="0" smtClean="0"/>
              <a:t>the </a:t>
            </a:r>
            <a:r>
              <a:rPr lang="en-US" sz="2400" dirty="0"/>
              <a:t>tab setting.</a:t>
            </a:r>
          </a:p>
          <a:p>
            <a:pPr marL="457200" indent="-457200">
              <a:buFont typeface="+mj-lt"/>
              <a:buAutoNum type="arabicPeriod" startAt="4"/>
            </a:pPr>
            <a:r>
              <a:rPr lang="en-US" sz="2400" dirty="0" smtClean="0"/>
              <a:t>In </a:t>
            </a:r>
            <a:r>
              <a:rPr lang="en-US" sz="2400" dirty="0"/>
              <a:t>the Tab stop position box</a:t>
            </a:r>
            <a:r>
              <a:rPr lang="en-US" sz="2400" dirty="0" smtClean="0"/>
              <a:t>,</a:t>
            </a:r>
            <a:br>
              <a:rPr lang="en-US" sz="2400" dirty="0" smtClean="0"/>
            </a:br>
            <a:r>
              <a:rPr lang="en-US" sz="2400" dirty="0" smtClean="0"/>
              <a:t>key </a:t>
            </a:r>
            <a:r>
              <a:rPr lang="en-US" sz="2400" b="1" dirty="0"/>
              <a:t>4.1</a:t>
            </a:r>
            <a:r>
              <a:rPr lang="en-US" sz="2400" dirty="0"/>
              <a:t>. In the Alignment section</a:t>
            </a:r>
            <a:r>
              <a:rPr lang="en-US" sz="2400" dirty="0" smtClean="0"/>
              <a:t>, </a:t>
            </a:r>
            <a:r>
              <a:rPr lang="en-US" sz="2400" b="1" dirty="0" smtClean="0"/>
              <a:t>Right</a:t>
            </a:r>
            <a:r>
              <a:rPr lang="en-US" sz="2400" dirty="0" smtClean="0"/>
              <a:t> </a:t>
            </a:r>
            <a:r>
              <a:rPr lang="en-US" sz="2400" dirty="0"/>
              <a:t>is already selected. In the Leader section, select </a:t>
            </a:r>
            <a:r>
              <a:rPr lang="en-US" sz="2400" b="1" dirty="0"/>
              <a:t>2</a:t>
            </a:r>
            <a:r>
              <a:rPr lang="en-US" sz="2400" dirty="0"/>
              <a:t>, then click </a:t>
            </a:r>
            <a:r>
              <a:rPr lang="en-US" sz="2400" b="1" dirty="0"/>
              <a:t>Set</a:t>
            </a:r>
            <a:r>
              <a:rPr lang="en-US" sz="2400" dirty="0"/>
              <a:t>. Setting a leader provides a guide to the next tab setting</a:t>
            </a:r>
            <a:r>
              <a:rPr lang="en-US" sz="2400" dirty="0" smtClean="0"/>
              <a: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1752600"/>
            <a:ext cx="3713786" cy="3581400"/>
          </a:xfrm>
          <a:prstGeom prst="rect">
            <a:avLst/>
          </a:prstGeom>
        </p:spPr>
      </p:pic>
    </p:spTree>
    <p:extLst>
      <p:ext uri="{BB962C8B-B14F-4D97-AF65-F5344CB8AC3E}">
        <p14:creationId xmlns:p14="http://schemas.microsoft.com/office/powerpoint/2010/main" val="193912596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Set Tabs and Leaders</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6"/>
            </a:pPr>
            <a:r>
              <a:rPr lang="en-US" sz="2200" dirty="0" smtClean="0"/>
              <a:t>Click </a:t>
            </a:r>
            <a:r>
              <a:rPr lang="en-US" sz="2200" b="1" dirty="0"/>
              <a:t>OK</a:t>
            </a:r>
            <a:r>
              <a:rPr lang="en-US" sz="2200" dirty="0" smtClean="0"/>
              <a:t>.</a:t>
            </a:r>
          </a:p>
          <a:p>
            <a:pPr marL="457200" indent="-457200">
              <a:buFont typeface="+mj-lt"/>
              <a:buAutoNum type="arabicPeriod" startAt="6"/>
            </a:pPr>
            <a:r>
              <a:rPr lang="en-US" sz="2200" dirty="0"/>
              <a:t>Place the insertion point after </a:t>
            </a:r>
            <a:r>
              <a:rPr lang="en-US" sz="2200" b="1" dirty="0" smtClean="0"/>
              <a:t>Breakfast</a:t>
            </a:r>
            <a:r>
              <a:rPr lang="en-US" sz="2200" dirty="0" smtClean="0"/>
              <a:t> </a:t>
            </a:r>
            <a:r>
              <a:rPr lang="en-US" sz="2200" dirty="0"/>
              <a:t>and press </a:t>
            </a:r>
            <a:r>
              <a:rPr lang="en-US" sz="2200" b="1" dirty="0"/>
              <a:t>Tab</a:t>
            </a:r>
            <a:r>
              <a:rPr lang="en-US" sz="2200" dirty="0" smtClean="0"/>
              <a:t>.</a:t>
            </a:r>
          </a:p>
          <a:p>
            <a:pPr marL="457200" indent="-457200">
              <a:buFont typeface="+mj-lt"/>
              <a:buAutoNum type="arabicPeriod" startAt="6"/>
            </a:pPr>
            <a:r>
              <a:rPr lang="en-US" sz="2200" dirty="0"/>
              <a:t>Key </a:t>
            </a:r>
            <a:r>
              <a:rPr lang="en-US" sz="2200" b="1" dirty="0"/>
              <a:t>$10 </a:t>
            </a:r>
            <a:r>
              <a:rPr lang="en-US" sz="2200" dirty="0" smtClean="0"/>
              <a:t>and</a:t>
            </a:r>
            <a:br>
              <a:rPr lang="en-US" sz="2200" dirty="0" smtClean="0"/>
            </a:br>
            <a:r>
              <a:rPr lang="en-US" sz="2200" dirty="0" smtClean="0"/>
              <a:t>press </a:t>
            </a:r>
            <a:r>
              <a:rPr lang="en-US" sz="2200" b="1" dirty="0"/>
              <a:t>Tab</a:t>
            </a:r>
            <a:r>
              <a:rPr lang="en-US" sz="2200" dirty="0" smtClean="0"/>
              <a:t>.</a:t>
            </a:r>
          </a:p>
          <a:p>
            <a:pPr marL="457200" indent="-457200">
              <a:buFont typeface="+mj-lt"/>
              <a:buAutoNum type="arabicPeriod" startAt="6"/>
            </a:pPr>
            <a:r>
              <a:rPr lang="en-US" sz="2200" dirty="0"/>
              <a:t>Key </a:t>
            </a:r>
            <a:r>
              <a:rPr lang="en-US" sz="2200" b="1" dirty="0"/>
              <a:t>$12</a:t>
            </a:r>
            <a:r>
              <a:rPr lang="en-US" sz="2200" dirty="0"/>
              <a:t>. </a:t>
            </a:r>
            <a:r>
              <a:rPr lang="en-US" sz="2200" dirty="0" smtClean="0"/>
              <a:t/>
            </a:r>
            <a:br>
              <a:rPr lang="en-US" sz="2200" dirty="0" smtClean="0"/>
            </a:br>
            <a:r>
              <a:rPr lang="en-US" sz="2200" dirty="0" smtClean="0"/>
              <a:t>Repeat </a:t>
            </a:r>
            <a:r>
              <a:rPr lang="en-US" sz="2200" dirty="0"/>
              <a:t>this </a:t>
            </a:r>
            <a:r>
              <a:rPr lang="en-US" sz="2200" dirty="0" smtClean="0"/>
              <a:t/>
            </a:r>
            <a:br>
              <a:rPr lang="en-US" sz="2200" dirty="0" smtClean="0"/>
            </a:br>
            <a:r>
              <a:rPr lang="en-US" sz="2200" dirty="0" smtClean="0"/>
              <a:t>for each </a:t>
            </a:r>
            <a:r>
              <a:rPr lang="en-US" sz="2200" dirty="0"/>
              <a:t>line, </a:t>
            </a:r>
            <a:r>
              <a:rPr lang="en-US" sz="2200" dirty="0" smtClean="0"/>
              <a:t/>
            </a:r>
            <a:br>
              <a:rPr lang="en-US" sz="2200" dirty="0" smtClean="0"/>
            </a:br>
            <a:r>
              <a:rPr lang="en-US" sz="2200" dirty="0" smtClean="0"/>
              <a:t>keying </a:t>
            </a:r>
            <a:r>
              <a:rPr lang="en-US" sz="2200" dirty="0"/>
              <a:t>the </a:t>
            </a:r>
            <a:r>
              <a:rPr lang="en-US" sz="2200" dirty="0" smtClean="0"/>
              <a:t/>
            </a:r>
            <a:br>
              <a:rPr lang="en-US" sz="2200" dirty="0" smtClean="0"/>
            </a:br>
            <a:r>
              <a:rPr lang="en-US" sz="2200" dirty="0" smtClean="0"/>
              <a:t>numbers </a:t>
            </a:r>
            <a:br>
              <a:rPr lang="en-US" sz="2200" dirty="0" smtClean="0"/>
            </a:br>
            <a:r>
              <a:rPr lang="en-US" sz="2200" dirty="0" smtClean="0"/>
              <a:t>shown </a:t>
            </a:r>
            <a:r>
              <a:rPr lang="en-US" sz="2200" dirty="0"/>
              <a:t>in </a:t>
            </a:r>
            <a:r>
              <a:rPr lang="en-US" sz="2200" dirty="0" smtClean="0"/>
              <a:t>this </a:t>
            </a:r>
            <a:br>
              <a:rPr lang="en-US" sz="2200" dirty="0" smtClean="0"/>
            </a:br>
            <a:r>
              <a:rPr lang="en-US" sz="2200" dirty="0" smtClean="0"/>
              <a:t>figure.</a:t>
            </a:r>
          </a:p>
          <a:p>
            <a:pPr marL="457200" indent="-457200">
              <a:buFont typeface="+mj-lt"/>
              <a:buAutoNum type="arabicPeriod" startAt="6"/>
            </a:pPr>
            <a:r>
              <a:rPr lang="en-US" sz="2200" b="1" dirty="0"/>
              <a:t>SAVE</a:t>
            </a:r>
            <a:r>
              <a:rPr lang="en-US" sz="2200" dirty="0"/>
              <a:t> the document as </a:t>
            </a:r>
            <a:r>
              <a:rPr lang="en-US" sz="2200" b="1" i="1" dirty="0"/>
              <a:t>handbook_perdieum_1</a:t>
            </a:r>
            <a:r>
              <a:rPr lang="en-US" sz="2200" dirty="0"/>
              <a:t> in the lesson folder on your USB flash drive.</a:t>
            </a:r>
            <a:endParaRPr lang="en-US" sz="22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0" y="2514600"/>
            <a:ext cx="5744377" cy="3077005"/>
          </a:xfrm>
          <a:prstGeom prst="rect">
            <a:avLst/>
          </a:prstGeom>
        </p:spPr>
      </p:pic>
    </p:spTree>
    <p:extLst>
      <p:ext uri="{BB962C8B-B14F-4D97-AF65-F5344CB8AC3E}">
        <p14:creationId xmlns:p14="http://schemas.microsoft.com/office/powerpoint/2010/main" val="49222552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Move Tabs</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300" b="1" dirty="0"/>
              <a:t>USE</a:t>
            </a:r>
            <a:r>
              <a:rPr lang="en-US" sz="2300" dirty="0"/>
              <a:t> the document that is open from the previous </a:t>
            </a:r>
            <a:r>
              <a:rPr lang="en-US" sz="2300" dirty="0" smtClean="0"/>
              <a:t>exercise.</a:t>
            </a:r>
          </a:p>
          <a:p>
            <a:pPr marL="457200" indent="-457200">
              <a:buFont typeface="+mj-lt"/>
              <a:buAutoNum type="arabicPeriod"/>
            </a:pPr>
            <a:r>
              <a:rPr lang="en-US" sz="2300" dirty="0"/>
              <a:t>Select the block of text beginning with </a:t>
            </a:r>
            <a:r>
              <a:rPr lang="en-US" sz="2300" b="1" dirty="0"/>
              <a:t>Breakfast . . </a:t>
            </a:r>
            <a:r>
              <a:rPr lang="en-US" sz="2300" b="1" dirty="0" smtClean="0"/>
              <a:t>. </a:t>
            </a:r>
            <a:r>
              <a:rPr lang="en-US" sz="2300" dirty="0" smtClean="0"/>
              <a:t>and </a:t>
            </a:r>
            <a:r>
              <a:rPr lang="en-US" sz="2300" dirty="0"/>
              <a:t>ending with </a:t>
            </a:r>
            <a:r>
              <a:rPr lang="en-US" sz="2300" b="1" dirty="0"/>
              <a:t>. . . </a:t>
            </a:r>
            <a:r>
              <a:rPr lang="en-US" sz="2300" b="1" dirty="0" smtClean="0"/>
              <a:t>$</a:t>
            </a:r>
            <a:r>
              <a:rPr lang="en-US" sz="2300" b="1" dirty="0"/>
              <a:t>62</a:t>
            </a:r>
            <a:r>
              <a:rPr lang="en-US" sz="2300" dirty="0"/>
              <a:t>.</a:t>
            </a:r>
            <a:r>
              <a:rPr lang="en-US" sz="2300" i="1" dirty="0"/>
              <a:t> </a:t>
            </a:r>
            <a:r>
              <a:rPr lang="en-US" sz="2300" dirty="0"/>
              <a:t>Include the </a:t>
            </a:r>
            <a:r>
              <a:rPr lang="en-US" sz="2300" dirty="0" smtClean="0"/>
              <a:t>non-printing character (</a:t>
            </a:r>
            <a:r>
              <a:rPr lang="en-US" sz="2300" b="1" dirty="0" smtClean="0"/>
              <a:t>¶</a:t>
            </a:r>
            <a:r>
              <a:rPr lang="en-US" sz="2300" dirty="0" smtClean="0"/>
              <a:t>).</a:t>
            </a:r>
            <a:endParaRPr lang="en-US" sz="2300" dirty="0"/>
          </a:p>
          <a:p>
            <a:pPr marL="457200" indent="-457200">
              <a:buFont typeface="+mj-lt"/>
              <a:buAutoNum type="arabicPeriod"/>
            </a:pPr>
            <a:r>
              <a:rPr lang="en-US" sz="2300" dirty="0" smtClean="0"/>
              <a:t>Position </a:t>
            </a:r>
            <a:r>
              <a:rPr lang="en-US" sz="2300" dirty="0"/>
              <a:t>the mouse pointer at </a:t>
            </a:r>
            <a:r>
              <a:rPr lang="en-US" sz="2300" b="1" dirty="0"/>
              <a:t>4.1”</a:t>
            </a:r>
            <a:r>
              <a:rPr lang="en-US" sz="2300" dirty="0"/>
              <a:t> on the ruler until you see the Right Tab ScreenTip.</a:t>
            </a:r>
          </a:p>
          <a:p>
            <a:pPr marL="457200" indent="-457200">
              <a:buFont typeface="+mj-lt"/>
              <a:buAutoNum type="arabicPeriod"/>
            </a:pPr>
            <a:r>
              <a:rPr lang="en-US" sz="2300" dirty="0" smtClean="0"/>
              <a:t>Press </a:t>
            </a:r>
            <a:r>
              <a:rPr lang="en-US" sz="2300" dirty="0"/>
              <a:t>and hold the left mouse button and drag on the ruler to </a:t>
            </a:r>
            <a:r>
              <a:rPr lang="en-US" sz="2300" b="1" dirty="0"/>
              <a:t>5.1.”</a:t>
            </a:r>
            <a:r>
              <a:rPr lang="en-US" sz="2300" dirty="0"/>
              <a:t> Release the left mouse button. Notice the Right Tab setting for the five lines is positioned at 5.1” on the ruler.</a:t>
            </a:r>
          </a:p>
          <a:p>
            <a:pPr marL="457200" indent="-457200">
              <a:buFont typeface="+mj-lt"/>
              <a:buAutoNum type="arabicPeriod"/>
            </a:pPr>
            <a:r>
              <a:rPr lang="en-US" sz="2300" dirty="0" smtClean="0"/>
              <a:t>Select </a:t>
            </a:r>
            <a:r>
              <a:rPr lang="en-US" sz="2300" b="1" dirty="0"/>
              <a:t>New York</a:t>
            </a:r>
            <a:r>
              <a:rPr lang="en-US" sz="2300" dirty="0"/>
              <a:t>. Drag the </a:t>
            </a:r>
            <a:r>
              <a:rPr lang="en-US" sz="2300" b="1" dirty="0"/>
              <a:t>center tab </a:t>
            </a:r>
            <a:r>
              <a:rPr lang="en-US" sz="2300" dirty="0"/>
              <a:t>setting and position it at </a:t>
            </a:r>
            <a:r>
              <a:rPr lang="en-US" sz="2300" b="1" dirty="0"/>
              <a:t>5”</a:t>
            </a:r>
            <a:r>
              <a:rPr lang="en-US" sz="2300" dirty="0"/>
              <a:t> on the ruler</a:t>
            </a:r>
            <a:r>
              <a:rPr lang="en-US" sz="2300" dirty="0" smtClean="0"/>
              <a:t>.</a:t>
            </a:r>
          </a:p>
          <a:p>
            <a:pPr marL="457200" indent="-457200">
              <a:buFont typeface="+mj-lt"/>
              <a:buAutoNum type="arabicPeriod"/>
            </a:pPr>
            <a:r>
              <a:rPr lang="en-US" sz="2300" b="1" dirty="0"/>
              <a:t>SAVE</a:t>
            </a:r>
            <a:r>
              <a:rPr lang="en-US" sz="2300" dirty="0"/>
              <a:t> the document as </a:t>
            </a:r>
            <a:r>
              <a:rPr lang="en-US" sz="2300" b="1" i="1" dirty="0"/>
              <a:t>handbook_perdiem_2 </a:t>
            </a:r>
            <a:r>
              <a:rPr lang="en-US" sz="2300" dirty="0"/>
              <a:t>in the lesson folder on your USB flash drive.</a:t>
            </a:r>
            <a:endParaRPr lang="en-US" sz="2300" dirty="0" smtClean="0"/>
          </a:p>
        </p:txBody>
      </p:sp>
    </p:spTree>
    <p:extLst>
      <p:ext uri="{BB962C8B-B14F-4D97-AF65-F5344CB8AC3E}">
        <p14:creationId xmlns:p14="http://schemas.microsoft.com/office/powerpoint/2010/main" val="428887174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Clearing Tabs</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Tabs can be removed by dragging, or you can use the Tabs dialog box to clear one or all tabs. </a:t>
            </a:r>
            <a:endParaRPr lang="en-US" sz="2000" dirty="0" smtClean="0"/>
          </a:p>
          <a:p>
            <a:r>
              <a:rPr lang="en-US" sz="2000" dirty="0" smtClean="0"/>
              <a:t>To </a:t>
            </a:r>
            <a:r>
              <a:rPr lang="en-US" sz="2000" dirty="0"/>
              <a:t>remove a tab stop from the ruler, click and drag it off the ruler. When you release the mouse button, the tab stop disappears. </a:t>
            </a:r>
            <a:endParaRPr lang="en-US" sz="2000" dirty="0" smtClean="0"/>
          </a:p>
          <a:p>
            <a:r>
              <a:rPr lang="en-US" sz="2000" dirty="0" smtClean="0"/>
              <a:t>Or</a:t>
            </a:r>
            <a:r>
              <a:rPr lang="en-US" sz="2000" dirty="0"/>
              <a:t>, open the Tabs dialog box, where you can choose to clear one tab or all tabs</a:t>
            </a:r>
            <a:r>
              <a:rPr lang="en-US" sz="2000" dirty="0" smtClean="0"/>
              <a:t>.</a:t>
            </a:r>
          </a:p>
          <a:p>
            <a:r>
              <a:rPr lang="en-US" sz="2000" dirty="0" smtClean="0"/>
              <a:t>In the following exercise</a:t>
            </a:r>
            <a:r>
              <a:rPr lang="en-US" sz="2000" dirty="0"/>
              <a:t>, you practice clearing tabs from your Word document.</a:t>
            </a:r>
          </a:p>
        </p:txBody>
      </p:sp>
    </p:spTree>
    <p:extLst>
      <p:ext uri="{BB962C8B-B14F-4D97-AF65-F5344CB8AC3E}">
        <p14:creationId xmlns:p14="http://schemas.microsoft.com/office/powerpoint/2010/main" val="273534427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Clear Tabs</a:t>
            </a:r>
            <a:endParaRPr lang="en-US" sz="3100" dirty="0"/>
          </a:p>
        </p:txBody>
      </p:sp>
      <p:sp>
        <p:nvSpPr>
          <p:cNvPr id="6147" name="Content Placeholder 2"/>
          <p:cNvSpPr>
            <a:spLocks noGrp="1"/>
          </p:cNvSpPr>
          <p:nvPr>
            <p:ph idx="1"/>
          </p:nvPr>
        </p:nvSpPr>
        <p:spPr>
          <a:xfrm>
            <a:off x="457200" y="1600200"/>
            <a:ext cx="8229600" cy="4876800"/>
          </a:xfrm>
        </p:spPr>
        <p:txBody>
          <a:bodyPr/>
          <a:lstStyle/>
          <a:p>
            <a:r>
              <a:rPr lang="en-US" sz="2300" b="1" dirty="0"/>
              <a:t>USE</a:t>
            </a:r>
            <a:r>
              <a:rPr lang="en-US" sz="2300" dirty="0"/>
              <a:t> the document that is open from the previous </a:t>
            </a:r>
            <a:r>
              <a:rPr lang="en-US" sz="2300" dirty="0" smtClean="0"/>
              <a:t>exercise.</a:t>
            </a:r>
          </a:p>
          <a:p>
            <a:pPr marL="457200" indent="-457200">
              <a:buFont typeface="+mj-lt"/>
              <a:buAutoNum type="arabicPeriod"/>
            </a:pPr>
            <a:r>
              <a:rPr lang="en-US" sz="2400" dirty="0"/>
              <a:t>Place the insertion point on the last line (</a:t>
            </a:r>
            <a:r>
              <a:rPr lang="en-US" sz="2400" b="1" dirty="0"/>
              <a:t>Totals</a:t>
            </a:r>
            <a:r>
              <a:rPr lang="en-US" sz="2400" dirty="0"/>
              <a:t>).</a:t>
            </a:r>
          </a:p>
          <a:p>
            <a:pPr marL="457200" indent="-457200">
              <a:buFont typeface="+mj-lt"/>
              <a:buAutoNum type="arabicPeriod"/>
            </a:pPr>
            <a:r>
              <a:rPr lang="en-US" sz="2400" dirty="0" smtClean="0"/>
              <a:t>Move </a:t>
            </a:r>
            <a:r>
              <a:rPr lang="en-US" sz="2400" dirty="0"/>
              <a:t>your mouse pointer to the tab stop at </a:t>
            </a:r>
            <a:r>
              <a:rPr lang="en-US" sz="2400" b="1" dirty="0"/>
              <a:t>5.1”</a:t>
            </a:r>
            <a:r>
              <a:rPr lang="en-US" sz="2400" dirty="0"/>
              <a:t> on the ruler.</a:t>
            </a:r>
          </a:p>
          <a:p>
            <a:pPr marL="457200" indent="-457200">
              <a:buFont typeface="+mj-lt"/>
              <a:buAutoNum type="arabicPeriod"/>
            </a:pPr>
            <a:r>
              <a:rPr lang="en-US" sz="2400" dirty="0" smtClean="0"/>
              <a:t>Press </a:t>
            </a:r>
            <a:r>
              <a:rPr lang="en-US" sz="2400" dirty="0"/>
              <a:t>and hold the mouse button and drag it off the ruler. Release the mouse button to remove the tab stop.</a:t>
            </a:r>
          </a:p>
          <a:p>
            <a:pPr marL="457200" indent="-457200">
              <a:buFont typeface="+mj-lt"/>
              <a:buAutoNum type="arabicPeriod"/>
            </a:pPr>
            <a:r>
              <a:rPr lang="en-US" sz="2400" dirty="0" smtClean="0"/>
              <a:t>On </a:t>
            </a:r>
            <a:r>
              <a:rPr lang="en-US" sz="2400" dirty="0"/>
              <a:t>the Home tab, in the Paragraph group, click the </a:t>
            </a:r>
            <a:r>
              <a:rPr lang="en-US" sz="2400" b="1" dirty="0"/>
              <a:t>drop-down arrow</a:t>
            </a:r>
            <a:r>
              <a:rPr lang="en-US" sz="2400" dirty="0"/>
              <a:t> to launch the Paragraph</a:t>
            </a:r>
            <a:r>
              <a:rPr lang="en-US" sz="2400" i="1" dirty="0"/>
              <a:t> </a:t>
            </a:r>
            <a:r>
              <a:rPr lang="en-US" sz="2400" dirty="0"/>
              <a:t>dialog box.</a:t>
            </a:r>
          </a:p>
          <a:p>
            <a:pPr marL="457200" indent="-457200">
              <a:buFont typeface="+mj-lt"/>
              <a:buAutoNum type="arabicPeriod"/>
            </a:pPr>
            <a:r>
              <a:rPr lang="en-US" sz="2400" dirty="0" smtClean="0"/>
              <a:t>Click </a:t>
            </a:r>
            <a:r>
              <a:rPr lang="en-US" sz="2400" dirty="0"/>
              <a:t>the </a:t>
            </a:r>
            <a:r>
              <a:rPr lang="en-US" sz="2400" b="1" dirty="0"/>
              <a:t>Tabs</a:t>
            </a:r>
            <a:r>
              <a:rPr lang="en-US" sz="2400" dirty="0"/>
              <a:t> button on the bottom left of the dialog box to display the Tabs dialog box.</a:t>
            </a:r>
          </a:p>
          <a:p>
            <a:pPr marL="457200" indent="-457200">
              <a:buFont typeface="+mj-lt"/>
              <a:buAutoNum type="arabicPeriod"/>
            </a:pPr>
            <a:r>
              <a:rPr lang="en-US" sz="2400" dirty="0" smtClean="0"/>
              <a:t>In </a:t>
            </a:r>
            <a:r>
              <a:rPr lang="en-US" sz="2400" dirty="0"/>
              <a:t>the Tab stop position list, click </a:t>
            </a:r>
            <a:r>
              <a:rPr lang="en-US" sz="2400" b="1" dirty="0"/>
              <a:t>2.6”</a:t>
            </a:r>
            <a:r>
              <a:rPr lang="en-US" sz="2400" dirty="0"/>
              <a:t>, then click </a:t>
            </a:r>
            <a:r>
              <a:rPr lang="en-US" sz="2400" b="1" dirty="0"/>
              <a:t>Clear</a:t>
            </a:r>
            <a:r>
              <a:rPr lang="en-US" sz="2400" dirty="0"/>
              <a:t> to clear that tab</a:t>
            </a:r>
            <a:r>
              <a:rPr lang="en-US" sz="2400" dirty="0" smtClean="0"/>
              <a:t>.</a:t>
            </a:r>
            <a:endParaRPr lang="en-US" sz="2300" dirty="0" smtClean="0"/>
          </a:p>
        </p:txBody>
      </p:sp>
    </p:spTree>
    <p:extLst>
      <p:ext uri="{BB962C8B-B14F-4D97-AF65-F5344CB8AC3E}">
        <p14:creationId xmlns:p14="http://schemas.microsoft.com/office/powerpoint/2010/main" val="61855507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Clear Tabs</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7"/>
            </a:pPr>
            <a:r>
              <a:rPr lang="en-US" sz="2400" dirty="0" smtClean="0"/>
              <a:t>Click </a:t>
            </a:r>
            <a:r>
              <a:rPr lang="en-US" sz="2400" dirty="0"/>
              <a:t>the </a:t>
            </a:r>
            <a:r>
              <a:rPr lang="en-US" sz="2400" b="1" dirty="0"/>
              <a:t>Clear All</a:t>
            </a:r>
            <a:r>
              <a:rPr lang="en-US" sz="2400" dirty="0"/>
              <a:t> button to clear all tabs on that line.</a:t>
            </a:r>
          </a:p>
          <a:p>
            <a:pPr marL="457200" indent="-457200">
              <a:buFont typeface="+mj-lt"/>
              <a:buAutoNum type="arabicPeriod" startAt="7"/>
            </a:pPr>
            <a:r>
              <a:rPr lang="en-US" sz="2400" dirty="0" smtClean="0"/>
              <a:t>Click </a:t>
            </a:r>
            <a:r>
              <a:rPr lang="en-US" sz="2400" b="1" dirty="0"/>
              <a:t>OK</a:t>
            </a:r>
            <a:r>
              <a:rPr lang="en-US" sz="2400" dirty="0"/>
              <a:t> to close the Tabs</a:t>
            </a:r>
            <a:r>
              <a:rPr lang="en-US" sz="2400" i="1" dirty="0"/>
              <a:t> </a:t>
            </a:r>
            <a:r>
              <a:rPr lang="en-US" sz="2400" dirty="0"/>
              <a:t>dialog box.</a:t>
            </a:r>
          </a:p>
          <a:p>
            <a:pPr marL="457200" indent="-457200">
              <a:buFont typeface="+mj-lt"/>
              <a:buAutoNum type="arabicPeriod" startAt="7"/>
            </a:pPr>
            <a:r>
              <a:rPr lang="en-US" sz="2400" dirty="0" smtClean="0"/>
              <a:t>Select </a:t>
            </a:r>
            <a:r>
              <a:rPr lang="en-US" sz="2400" dirty="0"/>
              <a:t>all the text on the </a:t>
            </a:r>
            <a:r>
              <a:rPr lang="en-US" sz="2400" b="1" dirty="0"/>
              <a:t>Totals</a:t>
            </a:r>
            <a:r>
              <a:rPr lang="en-US" sz="2400" dirty="0"/>
              <a:t> line and press the </a:t>
            </a:r>
            <a:r>
              <a:rPr lang="en-US" sz="2400" b="1" dirty="0"/>
              <a:t>Delete</a:t>
            </a:r>
            <a:r>
              <a:rPr lang="en-US" sz="2400" dirty="0"/>
              <a:t> button to delete it.</a:t>
            </a:r>
          </a:p>
          <a:p>
            <a:pPr marL="457200" indent="-457200">
              <a:buFont typeface="+mj-lt"/>
              <a:buAutoNum type="arabicPeriod" startAt="7"/>
            </a:pPr>
            <a:r>
              <a:rPr lang="en-US" sz="2400" b="1" dirty="0" smtClean="0"/>
              <a:t>SAVE</a:t>
            </a:r>
            <a:r>
              <a:rPr lang="en-US" sz="2400" dirty="0" smtClean="0"/>
              <a:t> </a:t>
            </a:r>
            <a:r>
              <a:rPr lang="en-US" sz="2400" dirty="0"/>
              <a:t>the document with the same file name, then </a:t>
            </a:r>
            <a:r>
              <a:rPr lang="en-US" sz="2400" b="1" dirty="0"/>
              <a:t>CLOSE</a:t>
            </a:r>
            <a:r>
              <a:rPr lang="en-US" sz="2400" dirty="0"/>
              <a:t> the file.</a:t>
            </a:r>
            <a:r>
              <a:rPr lang="en-US" sz="2300" dirty="0" smtClean="0"/>
              <a:t>.</a:t>
            </a:r>
          </a:p>
        </p:txBody>
      </p:sp>
    </p:spTree>
    <p:extLst>
      <p:ext uri="{BB962C8B-B14F-4D97-AF65-F5344CB8AC3E}">
        <p14:creationId xmlns:p14="http://schemas.microsoft.com/office/powerpoint/2010/main" val="273102511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en-US" dirty="0" smtClean="0"/>
              <a:t>Setting Tab Stops</a:t>
            </a:r>
            <a:endParaRPr lang="en-US" dirty="0" smtClean="0"/>
          </a:p>
        </p:txBody>
      </p:sp>
      <p:sp>
        <p:nvSpPr>
          <p:cNvPr id="4099" name="Rectangle 3"/>
          <p:cNvSpPr>
            <a:spLocks noGrp="1" noChangeArrowheads="1"/>
          </p:cNvSpPr>
          <p:nvPr>
            <p:ph type="body" idx="1"/>
          </p:nvPr>
        </p:nvSpPr>
        <p:spPr>
          <a:xfrm>
            <a:off x="457200" y="1600200"/>
            <a:ext cx="8229600" cy="4876800"/>
          </a:xfrm>
        </p:spPr>
        <p:txBody>
          <a:bodyPr/>
          <a:lstStyle/>
          <a:p>
            <a:r>
              <a:rPr lang="en-US" sz="2000" dirty="0"/>
              <a:t>Tab stops can be reset from the default of 0.5 inch. </a:t>
            </a:r>
            <a:endParaRPr lang="en-US" sz="2000" dirty="0" smtClean="0"/>
          </a:p>
          <a:p>
            <a:r>
              <a:rPr lang="en-US" sz="2000" dirty="0" smtClean="0"/>
              <a:t>Each </a:t>
            </a:r>
            <a:r>
              <a:rPr lang="en-US" sz="2000" dirty="0"/>
              <a:t>time you press the tab key, the tab moves half an inch on the ruler. Thus, by pressing the tab key twice, for example, the insertion point moves to one inch on the ruler. </a:t>
            </a:r>
            <a:endParaRPr lang="en-US" sz="2000" dirty="0" smtClean="0"/>
          </a:p>
          <a:p>
            <a:r>
              <a:rPr lang="en-US" sz="2000" dirty="0" smtClean="0"/>
              <a:t>In the following exercise</a:t>
            </a:r>
            <a:r>
              <a:rPr lang="en-US" sz="2000" dirty="0"/>
              <a:t>, you practice setting tab stops.</a:t>
            </a:r>
          </a:p>
        </p:txBody>
      </p:sp>
    </p:spTree>
    <p:extLst>
      <p:ext uri="{BB962C8B-B14F-4D97-AF65-F5344CB8AC3E}">
        <p14:creationId xmlns:p14="http://schemas.microsoft.com/office/powerpoint/2010/main" val="73783320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Set Tab Stops</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a:pPr>
            <a:r>
              <a:rPr lang="en-US" sz="2400" b="1" dirty="0"/>
              <a:t>OPEN</a:t>
            </a:r>
            <a:r>
              <a:rPr lang="en-US" sz="2400" dirty="0"/>
              <a:t> a new blank document. Click the </a:t>
            </a:r>
            <a:r>
              <a:rPr lang="en-US" sz="2400" b="1" dirty="0"/>
              <a:t>File</a:t>
            </a:r>
            <a:r>
              <a:rPr lang="en-US" sz="2400" dirty="0"/>
              <a:t> tab, and select </a:t>
            </a:r>
            <a:r>
              <a:rPr lang="en-US" sz="2400" b="1" dirty="0"/>
              <a:t>New</a:t>
            </a:r>
            <a:r>
              <a:rPr lang="en-US" sz="2400" dirty="0"/>
              <a:t>. Choose </a:t>
            </a:r>
            <a:r>
              <a:rPr lang="en-US" sz="2400" b="1" dirty="0"/>
              <a:t>Blank</a:t>
            </a:r>
            <a:r>
              <a:rPr lang="en-US" sz="2400" dirty="0"/>
              <a:t> </a:t>
            </a:r>
            <a:r>
              <a:rPr lang="en-US" sz="2400" b="1" dirty="0"/>
              <a:t>Document</a:t>
            </a:r>
            <a:r>
              <a:rPr lang="en-US" sz="2400" dirty="0"/>
              <a:t>, and then </a:t>
            </a:r>
            <a:r>
              <a:rPr lang="en-US" sz="2400" b="1" dirty="0"/>
              <a:t>Create</a:t>
            </a:r>
            <a:r>
              <a:rPr lang="en-US" sz="2400" dirty="0"/>
              <a:t> to open a new blank document</a:t>
            </a:r>
            <a:r>
              <a:rPr lang="en-US" sz="2400" dirty="0" smtClean="0"/>
              <a:t>.</a:t>
            </a:r>
          </a:p>
          <a:p>
            <a:pPr marL="457200" indent="-457200">
              <a:buFont typeface="+mj-lt"/>
              <a:buAutoNum type="arabicPeriod"/>
            </a:pPr>
            <a:r>
              <a:rPr lang="en-US" sz="2400" dirty="0"/>
              <a:t>Press the </a:t>
            </a:r>
            <a:r>
              <a:rPr lang="en-US" sz="2400" b="1" dirty="0"/>
              <a:t>Tab</a:t>
            </a:r>
            <a:r>
              <a:rPr lang="en-US" sz="2400" dirty="0"/>
              <a:t> key once.</a:t>
            </a:r>
          </a:p>
          <a:p>
            <a:pPr marL="457200" indent="-457200">
              <a:buFont typeface="+mj-lt"/>
              <a:buAutoNum type="arabicPeriod"/>
            </a:pPr>
            <a:r>
              <a:rPr lang="en-US" sz="2400" dirty="0" smtClean="0"/>
              <a:t>Press </a:t>
            </a:r>
            <a:r>
              <a:rPr lang="en-US" sz="2400" dirty="0"/>
              <a:t>the </a:t>
            </a:r>
            <a:r>
              <a:rPr lang="en-US" sz="2400" b="1" dirty="0"/>
              <a:t>Tab</a:t>
            </a:r>
            <a:r>
              <a:rPr lang="en-US" sz="2400" dirty="0"/>
              <a:t> key two more times; the insertion point is now positioned at 1½ inches on the ruler.</a:t>
            </a:r>
          </a:p>
          <a:p>
            <a:pPr marL="457200" indent="-457200">
              <a:buFont typeface="+mj-lt"/>
              <a:buAutoNum type="arabicPeriod"/>
            </a:pPr>
            <a:r>
              <a:rPr lang="en-US" sz="2400" dirty="0" smtClean="0"/>
              <a:t>Press </a:t>
            </a:r>
            <a:r>
              <a:rPr lang="en-US" sz="2400" dirty="0"/>
              <a:t>the </a:t>
            </a:r>
            <a:r>
              <a:rPr lang="en-US" sz="2400" b="1" dirty="0"/>
              <a:t>Tab</a:t>
            </a:r>
            <a:r>
              <a:rPr lang="en-US" sz="2400" dirty="0"/>
              <a:t> key three times; the insertion point moves to the 3-inch mark on the ruler. Press </a:t>
            </a:r>
            <a:r>
              <a:rPr lang="en-US" sz="2400" b="1" dirty="0"/>
              <a:t>Enter.</a:t>
            </a:r>
            <a:endParaRPr lang="en-US" sz="2400" dirty="0"/>
          </a:p>
          <a:p>
            <a:pPr marL="457200" indent="-457200">
              <a:buFont typeface="+mj-lt"/>
              <a:buAutoNum type="arabicPeriod"/>
            </a:pPr>
            <a:r>
              <a:rPr lang="en-US" sz="2400" dirty="0" smtClean="0"/>
              <a:t>On </a:t>
            </a:r>
            <a:r>
              <a:rPr lang="en-US" sz="2400" dirty="0"/>
              <a:t>the Home tab, in the Paragraph group, click the </a:t>
            </a:r>
            <a:r>
              <a:rPr lang="en-US" sz="2400" b="1" dirty="0"/>
              <a:t>dialog box launcher</a:t>
            </a:r>
            <a:r>
              <a:rPr lang="en-US" sz="2400" dirty="0"/>
              <a:t>.</a:t>
            </a:r>
          </a:p>
          <a:p>
            <a:pPr marL="457200" indent="-457200">
              <a:buFont typeface="+mj-lt"/>
              <a:buAutoNum type="arabicPeriod"/>
            </a:pPr>
            <a:r>
              <a:rPr lang="en-US" sz="2400" dirty="0" smtClean="0"/>
              <a:t>In </a:t>
            </a:r>
            <a:r>
              <a:rPr lang="en-US" sz="2400" dirty="0"/>
              <a:t>the Paragraph dialog box, click the </a:t>
            </a:r>
            <a:r>
              <a:rPr lang="en-US" sz="2400" b="1" dirty="0"/>
              <a:t>Tabs</a:t>
            </a:r>
            <a:r>
              <a:rPr lang="en-US" sz="2400" dirty="0"/>
              <a:t> button to open the Tabs dialog box</a:t>
            </a:r>
            <a:r>
              <a:rPr lang="en-US" sz="2400" dirty="0" smtClean="0"/>
              <a:t>.</a:t>
            </a:r>
            <a:endParaRPr lang="en-US" sz="2400" dirty="0"/>
          </a:p>
          <a:p>
            <a:pPr marL="457200" indent="-457200">
              <a:buFont typeface="+mj-lt"/>
              <a:buAutoNum type="arabicPeriod"/>
            </a:pPr>
            <a:endParaRPr lang="en-US" sz="2300" dirty="0" smtClean="0"/>
          </a:p>
        </p:txBody>
      </p:sp>
    </p:spTree>
    <p:extLst>
      <p:ext uri="{BB962C8B-B14F-4D97-AF65-F5344CB8AC3E}">
        <p14:creationId xmlns:p14="http://schemas.microsoft.com/office/powerpoint/2010/main" val="1310626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Set Indents</a:t>
            </a:r>
            <a:endParaRPr lang="en-US"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7"/>
            </a:pPr>
            <a:r>
              <a:rPr lang="en-US" sz="2400" dirty="0"/>
              <a:t>On the Home tab, in the Paragraph group, click the </a:t>
            </a:r>
            <a:r>
              <a:rPr lang="en-US" sz="2400" b="1" dirty="0"/>
              <a:t>drop-down arrow</a:t>
            </a:r>
            <a:r>
              <a:rPr lang="en-US" sz="2400" dirty="0"/>
              <a:t> to display the Paragraph dialog box. The Indents and Spacing </a:t>
            </a:r>
            <a:r>
              <a:rPr lang="en-US" sz="2400" dirty="0" smtClean="0"/>
              <a:t>tab</a:t>
            </a:r>
            <a:br>
              <a:rPr lang="en-US" sz="2400" dirty="0" smtClean="0"/>
            </a:br>
            <a:r>
              <a:rPr lang="en-US" sz="2400" dirty="0" smtClean="0"/>
              <a:t>is </a:t>
            </a:r>
            <a:r>
              <a:rPr lang="en-US" sz="2400" dirty="0"/>
              <a:t>the active </a:t>
            </a:r>
            <a:r>
              <a:rPr lang="en-US" sz="2400" dirty="0" smtClean="0"/>
              <a:t>tab.</a:t>
            </a:r>
          </a:p>
          <a:p>
            <a:pPr marL="457200" indent="-457200">
              <a:buFont typeface="+mj-lt"/>
              <a:buAutoNum type="arabicPeriod" startAt="7"/>
            </a:pPr>
            <a:r>
              <a:rPr lang="en-US" sz="2400" dirty="0" smtClean="0"/>
              <a:t>In </a:t>
            </a:r>
            <a:r>
              <a:rPr lang="en-US" sz="2400" dirty="0"/>
              <a:t>the Indentation </a:t>
            </a:r>
            <a:r>
              <a:rPr lang="en-US" sz="2400" dirty="0" smtClean="0"/>
              <a:t>section</a:t>
            </a:r>
            <a:br>
              <a:rPr lang="en-US" sz="2400" dirty="0" smtClean="0"/>
            </a:br>
            <a:r>
              <a:rPr lang="en-US" sz="2400" dirty="0" smtClean="0"/>
              <a:t>of </a:t>
            </a:r>
            <a:r>
              <a:rPr lang="en-US" sz="2400" dirty="0"/>
              <a:t>this tab, change the </a:t>
            </a:r>
            <a:r>
              <a:rPr lang="en-US" sz="2400" dirty="0" smtClean="0"/>
              <a:t/>
            </a:r>
            <a:br>
              <a:rPr lang="en-US" sz="2400" dirty="0" smtClean="0"/>
            </a:br>
            <a:r>
              <a:rPr lang="en-US" sz="2400" dirty="0" smtClean="0"/>
              <a:t>Special</a:t>
            </a:r>
            <a:r>
              <a:rPr lang="en-US" sz="2400" i="1" dirty="0" smtClean="0"/>
              <a:t> </a:t>
            </a:r>
            <a:r>
              <a:rPr lang="en-US" sz="2400" dirty="0"/>
              <a:t>selection by </a:t>
            </a:r>
            <a:r>
              <a:rPr lang="en-US" sz="2400" dirty="0" smtClean="0"/>
              <a:t/>
            </a:r>
            <a:br>
              <a:rPr lang="en-US" sz="2400" dirty="0" smtClean="0"/>
            </a:br>
            <a:r>
              <a:rPr lang="en-US" sz="2400" dirty="0" smtClean="0"/>
              <a:t>clicking </a:t>
            </a:r>
            <a:r>
              <a:rPr lang="en-US" sz="2400" dirty="0"/>
              <a:t>the </a:t>
            </a:r>
            <a:r>
              <a:rPr lang="en-US" sz="2400" b="1" dirty="0" smtClean="0"/>
              <a:t>drop-down </a:t>
            </a:r>
            <a:br>
              <a:rPr lang="en-US" sz="2400" b="1" dirty="0" smtClean="0"/>
            </a:br>
            <a:r>
              <a:rPr lang="en-US" sz="2400" b="1" dirty="0" smtClean="0"/>
              <a:t>arrow </a:t>
            </a:r>
            <a:r>
              <a:rPr lang="en-US" sz="2400" dirty="0"/>
              <a:t>and </a:t>
            </a:r>
            <a:r>
              <a:rPr lang="en-US" sz="2400" dirty="0" smtClean="0"/>
              <a:t>selecting </a:t>
            </a:r>
            <a:r>
              <a:rPr lang="en-US" sz="2400" b="1" dirty="0"/>
              <a:t>First </a:t>
            </a:r>
            <a:r>
              <a:rPr lang="en-US" sz="2400" b="1" dirty="0" smtClean="0"/>
              <a:t/>
            </a:r>
            <a:br>
              <a:rPr lang="en-US" sz="2400" b="1" dirty="0" smtClean="0"/>
            </a:br>
            <a:r>
              <a:rPr lang="en-US" sz="2400" b="1" dirty="0" smtClean="0"/>
              <a:t>line</a:t>
            </a:r>
            <a:r>
              <a:rPr lang="en-US" sz="2400" dirty="0"/>
              <a:t>. </a:t>
            </a:r>
            <a:r>
              <a:rPr lang="en-US" sz="2400" dirty="0" smtClean="0"/>
              <a:t>The </a:t>
            </a:r>
            <a:r>
              <a:rPr lang="en-US" sz="2400" dirty="0"/>
              <a:t>By box lists 0.5 </a:t>
            </a:r>
            <a:r>
              <a:rPr lang="en-US" sz="2400" dirty="0" smtClean="0"/>
              <a:t/>
            </a:r>
            <a:br>
              <a:rPr lang="en-US" sz="2400" dirty="0" smtClean="0"/>
            </a:br>
            <a:r>
              <a:rPr lang="en-US" sz="2400" dirty="0" smtClean="0"/>
              <a:t>inches </a:t>
            </a:r>
            <a:r>
              <a:rPr lang="en-US" sz="2400" dirty="0"/>
              <a:t>by default, </a:t>
            </a:r>
            <a:r>
              <a:rPr lang="en-US" sz="2400" dirty="0" smtClean="0"/>
              <a:t/>
            </a:r>
            <a:br>
              <a:rPr lang="en-US" sz="2400" dirty="0" smtClean="0"/>
            </a:br>
            <a:r>
              <a:rPr lang="en-US" sz="2400" dirty="0" smtClean="0"/>
              <a:t>as </a:t>
            </a:r>
            <a:r>
              <a:rPr lang="en-US" sz="2400" dirty="0"/>
              <a:t>shown </a:t>
            </a:r>
            <a:r>
              <a:rPr lang="en-US" sz="2400" dirty="0" smtClean="0"/>
              <a:t>here. </a:t>
            </a:r>
            <a:r>
              <a:rPr lang="en-US" sz="2400" dirty="0"/>
              <a:t>Click </a:t>
            </a:r>
            <a:r>
              <a:rPr lang="en-US" sz="2400" b="1" dirty="0"/>
              <a:t>OK</a:t>
            </a:r>
            <a:r>
              <a:rPr lang="en-US" sz="2400" dirty="0"/>
              <a:t>.</a:t>
            </a:r>
            <a:endParaRPr lang="en-US" sz="2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4468" y="2590800"/>
            <a:ext cx="3950563" cy="3657600"/>
          </a:xfrm>
          <a:prstGeom prst="rect">
            <a:avLst/>
          </a:prstGeom>
        </p:spPr>
      </p:pic>
    </p:spTree>
    <p:extLst>
      <p:ext uri="{BB962C8B-B14F-4D97-AF65-F5344CB8AC3E}">
        <p14:creationId xmlns:p14="http://schemas.microsoft.com/office/powerpoint/2010/main" val="331389637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smtClean="0"/>
              <a:t>Step-by-Step: </a:t>
            </a:r>
            <a:r>
              <a:rPr lang="en-US" sz="3100" dirty="0" smtClean="0"/>
              <a:t>Set Tab Stops</a:t>
            </a:r>
            <a:endParaRPr lang="en-US" sz="3100"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7"/>
            </a:pPr>
            <a:r>
              <a:rPr lang="en-US" sz="2400" dirty="0" smtClean="0"/>
              <a:t>Click </a:t>
            </a:r>
            <a:r>
              <a:rPr lang="en-US" sz="2400" dirty="0"/>
              <a:t>the </a:t>
            </a:r>
            <a:r>
              <a:rPr lang="en-US" sz="2400" b="1" dirty="0"/>
              <a:t>up arrow </a:t>
            </a:r>
            <a:r>
              <a:rPr lang="en-US" sz="2400" dirty="0"/>
              <a:t>below </a:t>
            </a:r>
            <a:r>
              <a:rPr lang="en-US" sz="2400" b="1" dirty="0"/>
              <a:t>Default Tab Stops </a:t>
            </a:r>
            <a:r>
              <a:rPr lang="en-US" sz="2400" dirty="0"/>
              <a:t>until it stops at 1 inch. Click </a:t>
            </a:r>
            <a:r>
              <a:rPr lang="en-US" sz="2400" b="1" dirty="0"/>
              <a:t>OK</a:t>
            </a:r>
            <a:r>
              <a:rPr lang="en-US" sz="2400" dirty="0"/>
              <a:t>.</a:t>
            </a:r>
          </a:p>
          <a:p>
            <a:pPr marL="457200" indent="-457200">
              <a:buFont typeface="+mj-lt"/>
              <a:buAutoNum type="arabicPeriod" startAt="7"/>
            </a:pPr>
            <a:r>
              <a:rPr lang="en-US" sz="2400" dirty="0" smtClean="0"/>
              <a:t>Press </a:t>
            </a:r>
            <a:r>
              <a:rPr lang="en-US" sz="2400" dirty="0"/>
              <a:t>the </a:t>
            </a:r>
            <a:r>
              <a:rPr lang="en-US" sz="2400" b="1" dirty="0"/>
              <a:t>Tab</a:t>
            </a:r>
            <a:r>
              <a:rPr lang="en-US" sz="2400" dirty="0"/>
              <a:t> key three times and notice the insertion point on the ruler now stops at every 1 inch.</a:t>
            </a:r>
          </a:p>
          <a:p>
            <a:pPr marL="457200" indent="-457200">
              <a:buFont typeface="+mj-lt"/>
              <a:buAutoNum type="arabicPeriod" startAt="7"/>
            </a:pPr>
            <a:endParaRPr lang="en-US" sz="2400" dirty="0"/>
          </a:p>
          <a:p>
            <a:pPr marL="457200" indent="-457200">
              <a:buFont typeface="+mj-lt"/>
              <a:buAutoNum type="arabicPeriod" startAt="7"/>
            </a:pPr>
            <a:endParaRPr lang="en-US" sz="2300" dirty="0" smtClean="0"/>
          </a:p>
        </p:txBody>
      </p:sp>
      <p:sp>
        <p:nvSpPr>
          <p:cNvPr id="4" name="TextBox 3"/>
          <p:cNvSpPr txBox="1"/>
          <p:nvPr/>
        </p:nvSpPr>
        <p:spPr>
          <a:xfrm>
            <a:off x="2648803" y="3962400"/>
            <a:ext cx="6019800" cy="1323439"/>
          </a:xfrm>
          <a:prstGeom prst="rect">
            <a:avLst/>
          </a:prstGeom>
          <a:solidFill>
            <a:schemeClr val="accent2"/>
          </a:solidFill>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defRPr/>
            </a:pPr>
            <a:r>
              <a:rPr lang="en-US" sz="2000" b="1" dirty="0"/>
              <a:t>NOTE</a:t>
            </a:r>
            <a:r>
              <a:rPr lang="en-US" sz="2000" dirty="0"/>
              <a:t>: </a:t>
            </a:r>
            <a:r>
              <a:rPr lang="en-US" sz="2000" dirty="0"/>
              <a:t>Many of the predesigned document layout options in Word 2010 make it possible to create documents such as an index or table of contents without having to set any tabs manually.</a:t>
            </a:r>
            <a:r>
              <a:rPr lang="en-US" sz="2000" dirty="0" smtClean="0"/>
              <a:t>.</a:t>
            </a:r>
            <a:endParaRPr lang="en-US" sz="2000" dirty="0"/>
          </a:p>
        </p:txBody>
      </p:sp>
    </p:spTree>
    <p:extLst>
      <p:ext uri="{BB962C8B-B14F-4D97-AF65-F5344CB8AC3E}">
        <p14:creationId xmlns:p14="http://schemas.microsoft.com/office/powerpoint/2010/main" val="115892072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pPr eaLnBrk="1" hangingPunct="1">
              <a:defRPr/>
            </a:pPr>
            <a:r>
              <a:rPr lang="en-US" dirty="0" smtClean="0"/>
              <a:t>Lesson Summary</a:t>
            </a:r>
          </a:p>
        </p:txBody>
      </p:sp>
      <p:sp>
        <p:nvSpPr>
          <p:cNvPr id="49155" name="Rectangle 22"/>
          <p:cNvSpPr>
            <a:spLocks noChangeArrowheads="1"/>
          </p:cNvSpPr>
          <p:nvPr/>
        </p:nvSpPr>
        <p:spPr bwMode="auto">
          <a:xfrm>
            <a:off x="457200" y="1447800"/>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spcBef>
                <a:spcPct val="20000"/>
              </a:spcBef>
              <a:buClr>
                <a:srgbClr val="0000CC"/>
              </a:buClr>
              <a:buFontTx/>
              <a:buChar char="•"/>
            </a:pPr>
            <a:endParaRPr lang="en-US" sz="3200">
              <a:latin typeface="Franklin Gothic Book"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928" y="1880970"/>
            <a:ext cx="7700144" cy="391022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Step-by-Step: </a:t>
            </a:r>
            <a:r>
              <a:rPr lang="en-US" dirty="0" smtClean="0"/>
              <a:t>Set Indents</a:t>
            </a:r>
            <a:endParaRPr lang="en-US" dirty="0"/>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9"/>
            </a:pPr>
            <a:r>
              <a:rPr lang="en-US" sz="2400" dirty="0" smtClean="0"/>
              <a:t>The figure below displays </a:t>
            </a:r>
            <a:r>
              <a:rPr lang="en-US" sz="2400" dirty="0"/>
              <a:t>the paragraph with the first-line indent you just set</a:t>
            </a:r>
            <a:r>
              <a:rPr lang="en-US" sz="2400" dirty="0" smtClean="0"/>
              <a:t>.</a:t>
            </a:r>
          </a:p>
          <a:p>
            <a:pPr marL="457200" indent="-457200">
              <a:buFont typeface="+mj-lt"/>
              <a:buAutoNum type="arabicPeriod" startAt="9"/>
            </a:pPr>
            <a:endParaRPr lang="en-US" sz="2400" dirty="0"/>
          </a:p>
          <a:p>
            <a:pPr marL="457200" indent="-457200">
              <a:buFont typeface="+mj-lt"/>
              <a:buAutoNum type="arabicPeriod" startAt="9"/>
            </a:pPr>
            <a:endParaRPr lang="en-US" sz="2400" dirty="0" smtClean="0"/>
          </a:p>
          <a:p>
            <a:pPr marL="457200" indent="-457200">
              <a:buFont typeface="+mj-lt"/>
              <a:buAutoNum type="arabicPeriod" startAt="9"/>
            </a:pPr>
            <a:endParaRPr lang="en-US" sz="2400" dirty="0"/>
          </a:p>
          <a:p>
            <a:pPr marL="457200" indent="-457200">
              <a:buFont typeface="+mj-lt"/>
              <a:buAutoNum type="arabicPeriod" startAt="9"/>
            </a:pPr>
            <a:endParaRPr lang="en-US" sz="2400" dirty="0" smtClean="0"/>
          </a:p>
          <a:p>
            <a:pPr marL="457200" indent="-457200">
              <a:buFont typeface="+mj-lt"/>
              <a:buAutoNum type="arabicPeriod" startAt="9"/>
            </a:pPr>
            <a:endParaRPr lang="en-US" sz="2400" dirty="0" smtClean="0"/>
          </a:p>
          <a:p>
            <a:pPr marL="457200" indent="-457200">
              <a:buFont typeface="+mj-lt"/>
              <a:buAutoNum type="arabicPeriod" startAt="10"/>
            </a:pPr>
            <a:r>
              <a:rPr lang="en-US" sz="2400" dirty="0"/>
              <a:t>Click to place the insertion point in the second paragraph.</a:t>
            </a:r>
          </a:p>
          <a:p>
            <a:pPr marL="457200" indent="-457200">
              <a:buFont typeface="+mj-lt"/>
              <a:buAutoNum type="arabicPeriod" startAt="10"/>
            </a:pPr>
            <a:r>
              <a:rPr lang="en-US" sz="2400" dirty="0" smtClean="0"/>
              <a:t>On </a:t>
            </a:r>
            <a:r>
              <a:rPr lang="en-US" sz="2400" dirty="0"/>
              <a:t>the horizontal ruler, press and hold the left mouse button and drag the hanging indent </a:t>
            </a:r>
            <a:r>
              <a:rPr lang="en-US" sz="2400" dirty="0" smtClean="0"/>
              <a:t>      marker to </a:t>
            </a:r>
            <a:r>
              <a:rPr lang="en-US" sz="2400" b="1" dirty="0" smtClean="0"/>
              <a:t>0.5</a:t>
            </a:r>
            <a:r>
              <a:rPr lang="en-US" sz="2400" dirty="0" smtClean="0"/>
              <a:t> inches. </a:t>
            </a:r>
          </a:p>
          <a:p>
            <a:pPr marL="457200" indent="-457200">
              <a:buFont typeface="+mj-lt"/>
              <a:buAutoNum type="arabicPeriod" startAt="9"/>
            </a:pPr>
            <a:endParaRPr lang="en-US" sz="24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9528" y="2286000"/>
            <a:ext cx="4315428" cy="215295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4626" y="5562600"/>
            <a:ext cx="276264" cy="238158"/>
          </a:xfrm>
          <a:prstGeom prst="rect">
            <a:avLst/>
          </a:prstGeom>
        </p:spPr>
      </p:pic>
    </p:spTree>
    <p:extLst>
      <p:ext uri="{BB962C8B-B14F-4D97-AF65-F5344CB8AC3E}">
        <p14:creationId xmlns:p14="http://schemas.microsoft.com/office/powerpoint/2010/main" val="2242033676"/>
      </p:ext>
    </p:extLst>
  </p:cSld>
  <p:clrMapOvr>
    <a:masterClrMapping/>
  </p:clrMapOvr>
</p:sld>
</file>

<file path=ppt/theme/theme1.xml><?xml version="1.0" encoding="utf-8"?>
<a:theme xmlns:a="http://schemas.openxmlformats.org/drawingml/2006/main" name="template">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1211</TotalTime>
  <Words>5647</Words>
  <Application>Microsoft Office PowerPoint</Application>
  <PresentationFormat>On-screen Show (4:3)</PresentationFormat>
  <Paragraphs>512</Paragraphs>
  <Slides>81</Slides>
  <Notes>81</Notes>
  <HiddenSlides>0</HiddenSlides>
  <MMClips>0</MMClip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template</vt:lpstr>
      <vt:lpstr>Paragraph Formatting</vt:lpstr>
      <vt:lpstr>Objectives</vt:lpstr>
      <vt:lpstr>Software Orientation</vt:lpstr>
      <vt:lpstr>Formatting Paragraphs</vt:lpstr>
      <vt:lpstr>Setting Indents</vt:lpstr>
      <vt:lpstr>Table 4-1:  Types of Indents on the Ruler</vt:lpstr>
      <vt:lpstr>Step-by-Step: Set Indents</vt:lpstr>
      <vt:lpstr>Step-by-Step: Set Indents</vt:lpstr>
      <vt:lpstr>Step-by-Step: Set Indents</vt:lpstr>
      <vt:lpstr>Step-by-Step: Set Indents</vt:lpstr>
      <vt:lpstr>Step-by-Step: Set Indents</vt:lpstr>
      <vt:lpstr>Step-by-Step: Set Indents</vt:lpstr>
      <vt:lpstr>Step-by-Step: Set Indents</vt:lpstr>
      <vt:lpstr>Changing Alignment</vt:lpstr>
      <vt:lpstr>Table 4-2:  Horizontal Alignment Options</vt:lpstr>
      <vt:lpstr>Changing Alignment</vt:lpstr>
      <vt:lpstr>Table 4-3:  Vertical Alignment Options</vt:lpstr>
      <vt:lpstr>Step-by-Step: Change Alignment</vt:lpstr>
      <vt:lpstr>Step-by-Step: Change Alignment</vt:lpstr>
      <vt:lpstr>Step-by-Step: Change Alignment</vt:lpstr>
      <vt:lpstr>Step-by-Step: Change Alignment</vt:lpstr>
      <vt:lpstr>Shading a Paragraph</vt:lpstr>
      <vt:lpstr>Step-by-Step: Shade a Paragraph</vt:lpstr>
      <vt:lpstr>Step-by-Step: Shade a Paragraph</vt:lpstr>
      <vt:lpstr>Placing a Border Around a Paragraph</vt:lpstr>
      <vt:lpstr>Step-by-Step: Place a Border Around a Paragraph</vt:lpstr>
      <vt:lpstr>Step-by-Step: Place a Border Around a Paragraph</vt:lpstr>
      <vt:lpstr>Clearing the Formats from a Paragraph</vt:lpstr>
      <vt:lpstr>Step-by-Step: Clear Paragraph Formats</vt:lpstr>
      <vt:lpstr>Setting Line Spacing in Text and Between Paragraphs</vt:lpstr>
      <vt:lpstr>Setting Line Spacing</vt:lpstr>
      <vt:lpstr>Step-by-Step: Set Line Spacing in a Paragraph</vt:lpstr>
      <vt:lpstr>Step-by-Step: Set Line Spacing in a Paragraph</vt:lpstr>
      <vt:lpstr>Step-by-Step: Set Line Spacing in a Paragraph</vt:lpstr>
      <vt:lpstr>Setting Paragraph Spacing</vt:lpstr>
      <vt:lpstr>Step-by-Step: Set Spacing Around a Paragraph</vt:lpstr>
      <vt:lpstr>Step-by-Step: Set Spacing Around a Paragraph</vt:lpstr>
      <vt:lpstr>Creating and Formatting a Bulleted List</vt:lpstr>
      <vt:lpstr>Step-by-Step: Create a Bulleted List</vt:lpstr>
      <vt:lpstr>Step-by-Step: Create a Bulleted List</vt:lpstr>
      <vt:lpstr>Step-by-Step: Create a Bulleted List</vt:lpstr>
      <vt:lpstr>Step-by-Step: Create a Bulleted List</vt:lpstr>
      <vt:lpstr>Step-by-Step: Create a Bulleted List</vt:lpstr>
      <vt:lpstr>Step-by-Step: Create a Bulleted List</vt:lpstr>
      <vt:lpstr>Step-by-Step: Create a Bulleted List</vt:lpstr>
      <vt:lpstr>Step-by-Step: Create a Bulleted List</vt:lpstr>
      <vt:lpstr>Step-by-Step: Create a Bulleted List</vt:lpstr>
      <vt:lpstr>Turning Automatic Bulleting On and Off with AutoFormat</vt:lpstr>
      <vt:lpstr>Step-by-Step: Turn Automatic Bulleting On and Off with AutoFormat</vt:lpstr>
      <vt:lpstr>Step-by-Step: Turn Automatic Bulleting On and Off with AutoFormat</vt:lpstr>
      <vt:lpstr>Creating and Formatting a Numbered List</vt:lpstr>
      <vt:lpstr>Step-by-Step: Create a Numbered List</vt:lpstr>
      <vt:lpstr>Step-by-Step: Create a Numbered List</vt:lpstr>
      <vt:lpstr>Step-by-Step: Create a Numbered List</vt:lpstr>
      <vt:lpstr>Step-by-Step: Create a Numbered List</vt:lpstr>
      <vt:lpstr>Step-by-Step: Create an Outline-Style List</vt:lpstr>
      <vt:lpstr>Step-by-Step: Create an Outline-Style List</vt:lpstr>
      <vt:lpstr>Step-by-Step: Create an Outline-Style List</vt:lpstr>
      <vt:lpstr>Step-by-Step: Sort a List’s Contents</vt:lpstr>
      <vt:lpstr>Changing a List’s Formatting</vt:lpstr>
      <vt:lpstr>Step-by-Step: Create an Outline-Style List</vt:lpstr>
      <vt:lpstr>Step-by-Step: Create an Outline-Style List</vt:lpstr>
      <vt:lpstr>Software Orientation</vt:lpstr>
      <vt:lpstr>Setting Tabs on the Ruler</vt:lpstr>
      <vt:lpstr>Setting Tabs on the Ruler</vt:lpstr>
      <vt:lpstr>Step-by-Step: Set Tabs on the Ruler</vt:lpstr>
      <vt:lpstr>Step-by-Step: Set Tabs on the Ruler</vt:lpstr>
      <vt:lpstr>Step-by-Step: Set Tabs on the Ruler</vt:lpstr>
      <vt:lpstr>Step-by-Step: Set Tabs on the Ruler</vt:lpstr>
      <vt:lpstr>Using the Tabs Dialog Box</vt:lpstr>
      <vt:lpstr>Step-by-Step: Set Tabs and Leaders</vt:lpstr>
      <vt:lpstr>Step-by-Step: Set Tabs and Leaders</vt:lpstr>
      <vt:lpstr>Step-by-Step: Set Tabs and Leaders</vt:lpstr>
      <vt:lpstr>Step-by-Step: Move Tabs</vt:lpstr>
      <vt:lpstr>Clearing Tabs</vt:lpstr>
      <vt:lpstr>Step-by-Step: Clear Tabs</vt:lpstr>
      <vt:lpstr>Step-by-Step: Clear Tabs</vt:lpstr>
      <vt:lpstr>Setting Tab Stops</vt:lpstr>
      <vt:lpstr>Step-by-Step: Set Tab Stops</vt:lpstr>
      <vt:lpstr>Step-by-Step: Set Tab Stops</vt:lpstr>
      <vt:lpstr>Lesson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dc:title>
  <dc:creator>Box Twelve Communications, Inc.</dc:creator>
  <cp:lastModifiedBy>Box Twelve Communications, Inc.</cp:lastModifiedBy>
  <cp:revision>156</cp:revision>
  <dcterms:created xsi:type="dcterms:W3CDTF">2011-08-08T12:10:51Z</dcterms:created>
  <dcterms:modified xsi:type="dcterms:W3CDTF">2011-08-09T22:22:59Z</dcterms:modified>
</cp:coreProperties>
</file>